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436" r:id="rId3"/>
    <p:sldId id="280" r:id="rId4"/>
    <p:sldId id="281" r:id="rId5"/>
    <p:sldId id="288" r:id="rId6"/>
    <p:sldId id="338" r:id="rId7"/>
    <p:sldId id="290" r:id="rId8"/>
    <p:sldId id="279" r:id="rId9"/>
    <p:sldId id="363" r:id="rId10"/>
    <p:sldId id="364" r:id="rId11"/>
    <p:sldId id="422" r:id="rId12"/>
    <p:sldId id="434" r:id="rId13"/>
    <p:sldId id="437" r:id="rId1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mn-cs"/>
      </a:defRPr>
    </a:lvl1pPr>
    <a:lvl2pPr marL="457200" algn="ctr" rtl="0" fontAlgn="base">
      <a:spcBef>
        <a:spcPct val="0"/>
      </a:spcBef>
      <a:spcAft>
        <a:spcPct val="0"/>
      </a:spcAft>
      <a:defRPr sz="2400" kern="1200">
        <a:solidFill>
          <a:schemeClr val="tx1"/>
        </a:solidFill>
        <a:latin typeface="Arial" charset="0"/>
        <a:ea typeface="ＭＳ Ｐゴシック" charset="0"/>
        <a:cs typeface="+mn-cs"/>
      </a:defRPr>
    </a:lvl2pPr>
    <a:lvl3pPr marL="914400" algn="ctr" rtl="0" fontAlgn="base">
      <a:spcBef>
        <a:spcPct val="0"/>
      </a:spcBef>
      <a:spcAft>
        <a:spcPct val="0"/>
      </a:spcAft>
      <a:defRPr sz="2400" kern="1200">
        <a:solidFill>
          <a:schemeClr val="tx1"/>
        </a:solidFill>
        <a:latin typeface="Arial" charset="0"/>
        <a:ea typeface="ＭＳ Ｐゴシック" charset="0"/>
        <a:cs typeface="+mn-cs"/>
      </a:defRPr>
    </a:lvl3pPr>
    <a:lvl4pPr marL="1371600" algn="ctr" rtl="0" fontAlgn="base">
      <a:spcBef>
        <a:spcPct val="0"/>
      </a:spcBef>
      <a:spcAft>
        <a:spcPct val="0"/>
      </a:spcAft>
      <a:defRPr sz="2400" kern="1200">
        <a:solidFill>
          <a:schemeClr val="tx1"/>
        </a:solidFill>
        <a:latin typeface="Arial" charset="0"/>
        <a:ea typeface="ＭＳ Ｐゴシック" charset="0"/>
        <a:cs typeface="+mn-cs"/>
      </a:defRPr>
    </a:lvl4pPr>
    <a:lvl5pPr marL="1828800" algn="ctr"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E8E8E8"/>
    <a:srgbClr val="1E1E2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30" autoAdjust="0"/>
    <p:restoredTop sz="78429" autoAdjust="0"/>
  </p:normalViewPr>
  <p:slideViewPr>
    <p:cSldViewPr>
      <p:cViewPr>
        <p:scale>
          <a:sx n="97" d="100"/>
          <a:sy n="97" d="100"/>
        </p:scale>
        <p:origin x="928" y="28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704"/>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88C7C05-155D-ED49-80F8-3798F1B0801F}" type="slidenum">
              <a:rPr lang="en-US"/>
              <a:pPr/>
              <a:t>‹#›</a:t>
            </a:fld>
            <a:endParaRPr lang="en-US"/>
          </a:p>
        </p:txBody>
      </p:sp>
    </p:spTree>
    <p:extLst>
      <p:ext uri="{BB962C8B-B14F-4D97-AF65-F5344CB8AC3E}">
        <p14:creationId xmlns:p14="http://schemas.microsoft.com/office/powerpoint/2010/main" val="29069184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69F1E-BEFA-A04C-A7B0-F8264689D1ED}" type="slidenum">
              <a:rPr lang="en-US"/>
              <a:pPr/>
              <a:t>1</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33156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diverse and successful global career encompassing multiple industries and continents, I differentiated myself as an internationalist and global professional; including living and working abroad with multi-national companies. As a senior professional, I’ve proven global success in the deployment of modern leadership, organizational development and management tools and techniques, as well as significant strategic and operational </a:t>
            </a:r>
          </a:p>
          <a:p>
            <a:r>
              <a:rPr lang="en-US" dirty="0" smtClean="0"/>
              <a:t>experience in both for-profit and non-for-profit companies.</a:t>
            </a:r>
          </a:p>
          <a:p>
            <a:endParaRPr lang="en-US" dirty="0"/>
          </a:p>
        </p:txBody>
      </p:sp>
      <p:sp>
        <p:nvSpPr>
          <p:cNvPr id="4" name="Slide Number Placeholder 3"/>
          <p:cNvSpPr>
            <a:spLocks noGrp="1"/>
          </p:cNvSpPr>
          <p:nvPr>
            <p:ph type="sldNum" sz="quarter" idx="10"/>
          </p:nvPr>
        </p:nvSpPr>
        <p:spPr/>
        <p:txBody>
          <a:bodyPr/>
          <a:lstStyle/>
          <a:p>
            <a:fld id="{04164550-E887-E347-8F74-9AA9A2926739}" type="slidenum">
              <a:rPr lang="en-US" smtClean="0"/>
              <a:t>2</a:t>
            </a:fld>
            <a:endParaRPr lang="en-US"/>
          </a:p>
        </p:txBody>
      </p:sp>
    </p:spTree>
    <p:extLst>
      <p:ext uri="{BB962C8B-B14F-4D97-AF65-F5344CB8AC3E}">
        <p14:creationId xmlns:p14="http://schemas.microsoft.com/office/powerpoint/2010/main" val="149660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31AF6-E813-2045-A367-3A11E389E155}" type="slidenum">
              <a:rPr lang="en-US"/>
              <a:pPr/>
              <a:t>3</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a:xfrm>
            <a:off x="914400" y="4344025"/>
            <a:ext cx="5029200" cy="4114488"/>
          </a:xfrm>
        </p:spPr>
        <p:txBody>
          <a:bodyPr/>
          <a:lstStyle/>
          <a:p>
            <a:r>
              <a:rPr lang="en-US" sz="900"/>
              <a:t>Since this course is generally required of all business majors, it is important to emphasize that everyone needs to have a basic understanding of financial concepts so that they can communicate effectively within an organization.  This is the same reason that everyone is required to take marketing courses, management courses, etc.  It is important to speak the language of business, and that includes finance.</a:t>
            </a:r>
          </a:p>
          <a:p>
            <a:r>
              <a:rPr lang="en-US" sz="900"/>
              <a:t>Marketing</a:t>
            </a:r>
          </a:p>
          <a:p>
            <a:pPr lvl="1">
              <a:buFontTx/>
              <a:buChar char="•"/>
            </a:pPr>
            <a:r>
              <a:rPr lang="en-US" sz="900"/>
              <a:t>Have to work within a budget</a:t>
            </a:r>
          </a:p>
          <a:p>
            <a:pPr lvl="1">
              <a:buFontTx/>
              <a:buChar char="•"/>
            </a:pPr>
            <a:r>
              <a:rPr lang="en-US" sz="900"/>
              <a:t>Marketing research is often very important to financial analysts; those doing the research need to understand what information the analysts need so that they ask the right questions</a:t>
            </a:r>
          </a:p>
          <a:p>
            <a:pPr lvl="1">
              <a:buFontTx/>
              <a:buChar char="•"/>
            </a:pPr>
            <a:r>
              <a:rPr lang="en-US" sz="900"/>
              <a:t>Marketing financial products – including entire companies through IPOs and seasoned equity offerings, as well as insurance and other basic financial products</a:t>
            </a:r>
          </a:p>
          <a:p>
            <a:pPr>
              <a:buFontTx/>
              <a:buChar char="•"/>
            </a:pPr>
            <a:r>
              <a:rPr lang="en-US" sz="900"/>
              <a:t>Accounting</a:t>
            </a:r>
          </a:p>
          <a:p>
            <a:pPr lvl="1">
              <a:buFontTx/>
              <a:buChar char="•"/>
            </a:pPr>
            <a:r>
              <a:rPr lang="en-US" sz="900"/>
              <a:t>In smaller businesses, accountants often perform both the accounting and finance functions</a:t>
            </a:r>
          </a:p>
          <a:p>
            <a:pPr lvl="1">
              <a:buFontTx/>
              <a:buChar char="•"/>
            </a:pPr>
            <a:r>
              <a:rPr lang="en-US" sz="900"/>
              <a:t>Prepare the financial statements that financial analysts rely on for information</a:t>
            </a:r>
          </a:p>
          <a:p>
            <a:pPr>
              <a:buFontTx/>
              <a:buChar char="•"/>
            </a:pPr>
            <a:r>
              <a:rPr lang="en-US" sz="900"/>
              <a:t>Management</a:t>
            </a:r>
          </a:p>
          <a:p>
            <a:pPr lvl="1">
              <a:buFontTx/>
              <a:buChar char="•"/>
            </a:pPr>
            <a:r>
              <a:rPr lang="en-US" sz="900"/>
              <a:t>Business strategy – have to understand the goals of the business and how cash flow works</a:t>
            </a:r>
          </a:p>
          <a:p>
            <a:pPr lvl="1">
              <a:buFontTx/>
              <a:buChar char="•"/>
            </a:pPr>
            <a:r>
              <a:rPr lang="en-US" sz="900"/>
              <a:t>Understand how job performance affects profitability</a:t>
            </a:r>
          </a:p>
          <a:p>
            <a:pPr>
              <a:buFontTx/>
              <a:buChar char="•"/>
            </a:pPr>
            <a:r>
              <a:rPr lang="en-US" sz="900"/>
              <a:t>Personal Finance</a:t>
            </a:r>
          </a:p>
          <a:p>
            <a:pPr lvl="1">
              <a:buFontTx/>
              <a:buChar char="•"/>
            </a:pPr>
            <a:r>
              <a:rPr lang="en-US" sz="900"/>
              <a:t>For many students, emphasizing the personal finance issues whenever possible can make the material more relevant</a:t>
            </a:r>
          </a:p>
          <a:p>
            <a:pPr lvl="1">
              <a:buFontTx/>
              <a:buChar char="•"/>
            </a:pPr>
            <a:r>
              <a:rPr lang="en-US" sz="900"/>
              <a:t>Decisions about 401K plans, saving for houses, cars, child</a:t>
            </a:r>
            <a:r>
              <a:rPr lang="ja-JP" altLang="en-US" sz="900">
                <a:latin typeface="Arial"/>
              </a:rPr>
              <a:t>’</a:t>
            </a:r>
            <a:r>
              <a:rPr lang="en-US" sz="900"/>
              <a:t>s college, etc. can be discussed throughout the course</a:t>
            </a:r>
          </a:p>
          <a:p>
            <a:pPr lvl="1">
              <a:buFontTx/>
              <a:buChar char="•"/>
            </a:pPr>
            <a:r>
              <a:rPr lang="en-US" sz="900"/>
              <a:t>Day-to-day decisions about consumption vs. saving can also be discussed within a finance framework</a:t>
            </a:r>
          </a:p>
        </p:txBody>
      </p:sp>
    </p:spTree>
    <p:extLst>
      <p:ext uri="{BB962C8B-B14F-4D97-AF65-F5344CB8AC3E}">
        <p14:creationId xmlns:p14="http://schemas.microsoft.com/office/powerpoint/2010/main" val="66633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3D9BE-6E8A-7A40-B142-61E8A892055B}" type="slidenum">
              <a:rPr lang="en-US"/>
              <a:pPr/>
              <a:t>4</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a:xfrm>
            <a:off x="914400" y="4344025"/>
            <a:ext cx="5029200" cy="4114488"/>
          </a:xfrm>
        </p:spPr>
        <p:txBody>
          <a:bodyPr/>
          <a:lstStyle/>
          <a:p>
            <a:r>
              <a:rPr lang="en-US"/>
              <a:t>Emphasize that </a:t>
            </a:r>
            <a:r>
              <a:rPr lang="ja-JP" altLang="en-US">
                <a:latin typeface="Arial"/>
              </a:rPr>
              <a:t>“</a:t>
            </a:r>
            <a:r>
              <a:rPr lang="en-US"/>
              <a:t>business finance</a:t>
            </a:r>
            <a:r>
              <a:rPr lang="ja-JP" altLang="en-US">
                <a:latin typeface="Arial"/>
              </a:rPr>
              <a:t>”</a:t>
            </a:r>
            <a:r>
              <a:rPr lang="en-US"/>
              <a:t> is just another name for </a:t>
            </a:r>
            <a:r>
              <a:rPr lang="ja-JP" altLang="en-US">
                <a:latin typeface="Arial"/>
              </a:rPr>
              <a:t>“</a:t>
            </a:r>
            <a:r>
              <a:rPr lang="en-US"/>
              <a:t>corporate finance</a:t>
            </a:r>
            <a:r>
              <a:rPr lang="ja-JP" altLang="en-US">
                <a:latin typeface="Arial"/>
              </a:rPr>
              <a:t>”</a:t>
            </a:r>
            <a:r>
              <a:rPr lang="en-US"/>
              <a:t> mentioned under the four basic types.  Students often get confused by the terminology, especially when different terms are used to refer to the same thing.</a:t>
            </a:r>
          </a:p>
          <a:p>
            <a:endParaRPr lang="en-US"/>
          </a:p>
        </p:txBody>
      </p:sp>
    </p:spTree>
    <p:extLst>
      <p:ext uri="{BB962C8B-B14F-4D97-AF65-F5344CB8AC3E}">
        <p14:creationId xmlns:p14="http://schemas.microsoft.com/office/powerpoint/2010/main" val="4712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1261C-07E0-AA48-93E0-CA5DE66A9AB0}" type="slidenum">
              <a:rPr lang="en-US"/>
              <a:pPr/>
              <a:t>5</a:t>
            </a:fld>
            <a:endParaRPr lang="en-US"/>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a:xfrm>
            <a:off x="914400" y="4344025"/>
            <a:ext cx="5029200" cy="4114488"/>
          </a:xfrm>
        </p:spPr>
        <p:txBody>
          <a:bodyPr/>
          <a:lstStyle/>
          <a:p>
            <a:r>
              <a:rPr lang="en-US" sz="900"/>
              <a:t>Try to have the students discuss each of the goals above and the inherent problems of the first three goals:</a:t>
            </a:r>
          </a:p>
          <a:p>
            <a:pPr>
              <a:buFontTx/>
              <a:buChar char="•"/>
            </a:pPr>
            <a:r>
              <a:rPr lang="en-US" sz="900"/>
              <a:t>Maximize profit – Are we talking about long-run or short-run profits?  Do we mean accounting profits or some measure of cash flow?</a:t>
            </a:r>
          </a:p>
          <a:p>
            <a:pPr>
              <a:buFontTx/>
              <a:buChar char="•"/>
            </a:pPr>
            <a:r>
              <a:rPr lang="en-US" sz="900"/>
              <a:t>Minimize costs – We can minimize costs today by not purchasing new equipment, or by delaying maintenance, but this may not be in the best interest of the firm or its owners.</a:t>
            </a:r>
          </a:p>
          <a:p>
            <a:pPr>
              <a:buFontTx/>
              <a:buChar char="•"/>
            </a:pPr>
            <a:r>
              <a:rPr lang="en-US" sz="900"/>
              <a:t>Maximize market share – This has been a strategy of many of the dot.com companies.  They issued stock and then used it primarily for advertising to increase the number of </a:t>
            </a:r>
            <a:r>
              <a:rPr lang="ja-JP" altLang="en-US" sz="900">
                <a:latin typeface="Arial"/>
              </a:rPr>
              <a:t>“</a:t>
            </a:r>
            <a:r>
              <a:rPr lang="en-US" sz="900"/>
              <a:t>hits</a:t>
            </a:r>
            <a:r>
              <a:rPr lang="ja-JP" altLang="en-US" sz="900">
                <a:latin typeface="Arial"/>
              </a:rPr>
              <a:t>”</a:t>
            </a:r>
            <a:r>
              <a:rPr lang="en-US" sz="900"/>
              <a:t> to their Web sites.  Even though many of the companies may have huge market share (i.e. Amazon) that still does not guarantee positive earnings, so their owners may not be happy.</a:t>
            </a:r>
          </a:p>
          <a:p>
            <a:pPr>
              <a:buFontTx/>
              <a:buChar char="•"/>
            </a:pPr>
            <a:r>
              <a:rPr lang="en-US" sz="900"/>
              <a:t>Maximize the current value of the company</a:t>
            </a:r>
            <a:r>
              <a:rPr lang="ja-JP" altLang="en-US" sz="900">
                <a:latin typeface="Arial"/>
              </a:rPr>
              <a:t>’</a:t>
            </a:r>
            <a:r>
              <a:rPr lang="en-US" sz="900"/>
              <a:t>s stock</a:t>
            </a:r>
          </a:p>
          <a:p>
            <a:pPr lvl="1">
              <a:buFontTx/>
              <a:buChar char="•"/>
            </a:pPr>
            <a:r>
              <a:rPr lang="en-US" sz="900"/>
              <a:t>There is no short run vs. long run here.  The stock price should incorporate expectations about the future of the company and consider the trade-off between short-run profits and long-run profits.</a:t>
            </a:r>
          </a:p>
          <a:p>
            <a:pPr lvl="1">
              <a:buFontTx/>
              <a:buChar char="•"/>
            </a:pPr>
            <a:r>
              <a:rPr lang="en-US" sz="900"/>
              <a:t>The purpose of a for-profit business should be to make money for its owners.  Maximizing the current stock price increases the wealth of the owners of the firm.</a:t>
            </a:r>
          </a:p>
          <a:p>
            <a:pPr lvl="1">
              <a:buFontTx/>
              <a:buChar char="•"/>
            </a:pPr>
            <a:r>
              <a:rPr lang="en-US" sz="900"/>
              <a:t>This is analogous to maximizing owners</a:t>
            </a:r>
            <a:r>
              <a:rPr lang="ja-JP" altLang="en-US" sz="900">
                <a:latin typeface="Arial"/>
              </a:rPr>
              <a:t>’</a:t>
            </a:r>
            <a:r>
              <a:rPr lang="en-US" sz="900"/>
              <a:t> equity for firms that do not have publicly traded stock.</a:t>
            </a:r>
          </a:p>
          <a:p>
            <a:pPr lvl="1">
              <a:buFontTx/>
              <a:buChar char="•"/>
            </a:pPr>
            <a:r>
              <a:rPr lang="en-US" sz="900"/>
              <a:t>Not-for-profits can also follow the same principle, but their </a:t>
            </a:r>
            <a:r>
              <a:rPr lang="ja-JP" altLang="en-US" sz="900">
                <a:latin typeface="Arial"/>
              </a:rPr>
              <a:t>“</a:t>
            </a:r>
            <a:r>
              <a:rPr lang="en-US" sz="900"/>
              <a:t>owners</a:t>
            </a:r>
            <a:r>
              <a:rPr lang="ja-JP" altLang="en-US" sz="900">
                <a:latin typeface="Arial"/>
              </a:rPr>
              <a:t>”</a:t>
            </a:r>
            <a:r>
              <a:rPr lang="en-US" sz="900"/>
              <a:t> are the constituencies that they were created to help.</a:t>
            </a:r>
          </a:p>
          <a:p>
            <a:pPr lvl="1">
              <a:buFontTx/>
              <a:buChar char="•"/>
            </a:pPr>
            <a:endParaRPr lang="en-US" sz="900"/>
          </a:p>
          <a:p>
            <a:r>
              <a:rPr lang="en-US" sz="900"/>
              <a:t>The instructors manual provides a letter to stockholders that was written by former Coca-Cola CEO Roberto Goizueta.  There is also a brief discussion of an article that appeared in Fortune magazine that discusses Coke vs. Pepsi and their different philosophies on business in the early 1990s.</a:t>
            </a:r>
          </a:p>
          <a:p>
            <a:endParaRPr lang="en-US" sz="900"/>
          </a:p>
          <a:p>
            <a:r>
              <a:rPr lang="en-US" sz="900" b="1" i="1">
                <a:effectLst>
                  <a:outerShdw blurRad="38100" dist="38100" dir="2700000" algn="tl">
                    <a:srgbClr val="DDDDDD"/>
                  </a:outerShdw>
                </a:effectLst>
              </a:rPr>
              <a:t>Ethics Note:</a:t>
            </a:r>
            <a:r>
              <a:rPr lang="en-US" sz="900"/>
              <a:t> See the instructor</a:t>
            </a:r>
            <a:r>
              <a:rPr lang="ja-JP" altLang="en-US" sz="900">
                <a:latin typeface="Arial"/>
              </a:rPr>
              <a:t>’</a:t>
            </a:r>
            <a:r>
              <a:rPr lang="en-US" sz="900"/>
              <a:t>s manual for a discussion of Dow-Corning, silicone breast implants, and the ethics involved with pursuing owners</a:t>
            </a:r>
            <a:r>
              <a:rPr lang="ja-JP" altLang="en-US" sz="900">
                <a:latin typeface="Arial"/>
              </a:rPr>
              <a:t>’</a:t>
            </a:r>
            <a:r>
              <a:rPr lang="en-US" sz="900"/>
              <a:t> wealth at all costs.</a:t>
            </a:r>
            <a:endParaRPr lang="en-US" sz="900" b="1" i="1">
              <a:effectLst>
                <a:outerShdw blurRad="38100" dist="38100" dir="2700000" algn="tl">
                  <a:srgbClr val="DDDDDD"/>
                </a:outerShdw>
              </a:effectLst>
            </a:endParaRPr>
          </a:p>
          <a:p>
            <a:endParaRPr lang="en-US" sz="900"/>
          </a:p>
        </p:txBody>
      </p:sp>
    </p:spTree>
    <p:extLst>
      <p:ext uri="{BB962C8B-B14F-4D97-AF65-F5344CB8AC3E}">
        <p14:creationId xmlns:p14="http://schemas.microsoft.com/office/powerpoint/2010/main" val="63437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C4C70-31D0-BB49-BE88-9C9F26832A87}" type="slidenum">
              <a:rPr lang="en-US"/>
              <a:pPr/>
              <a:t>6</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689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C4C70-31D0-BB49-BE88-9C9F26832A87}" type="slidenum">
              <a:rPr lang="en-US"/>
              <a:pPr/>
              <a:t>8</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8828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1767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75575D-B116-4D1B-BE2A-7666D9BDC573}" type="slidenum">
              <a:rPr lang="en-US" altLang="en-US" smtClean="0"/>
              <a:pPr>
                <a:defRPr/>
              </a:pPr>
              <a:t>13</a:t>
            </a:fld>
            <a:endParaRPr lang="en-US" altLang="en-US"/>
          </a:p>
        </p:txBody>
      </p:sp>
    </p:spTree>
    <p:extLst>
      <p:ext uri="{BB962C8B-B14F-4D97-AF65-F5344CB8AC3E}">
        <p14:creationId xmlns:p14="http://schemas.microsoft.com/office/powerpoint/2010/main" val="202574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 xmlns:a14="http://schemas.microsoft.com/office/drawing/2010/main">
                <a:effectLst>
                  <a:outerShdw blurRad="63500" dist="17961" dir="2700000" algn="ctr" rotWithShape="0">
                    <a:schemeClr val="tx1">
                      <a:alpha val="74998"/>
                    </a:schemeClr>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 xmlns:a14="http://schemas.microsoft.com/office/drawing/2010/main">
                <a:effectLst>
                  <a:outerShdw blurRad="63500" dist="17961" dir="2700000" algn="ctr" rotWithShape="0">
                    <a:schemeClr val="tx1">
                      <a:alpha val="74998"/>
                    </a:schemeClr>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600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142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01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398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1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6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322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19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28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4375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charset="0"/>
          <a:ea typeface="ＭＳ Ｐゴシック" charset="0"/>
        </a:defRPr>
      </a:lvl2pPr>
      <a:lvl3pPr algn="l" rtl="0" eaLnBrk="1" fontAlgn="base" hangingPunct="1">
        <a:spcBef>
          <a:spcPct val="0"/>
        </a:spcBef>
        <a:spcAft>
          <a:spcPct val="0"/>
        </a:spcAft>
        <a:defRPr sz="4400">
          <a:solidFill>
            <a:schemeClr val="tx1"/>
          </a:solidFill>
          <a:latin typeface="Microsoft Sans Serif" charset="0"/>
          <a:ea typeface="ＭＳ Ｐゴシック" charset="0"/>
        </a:defRPr>
      </a:lvl3pPr>
      <a:lvl4pPr algn="l" rtl="0" eaLnBrk="1" fontAlgn="base" hangingPunct="1">
        <a:spcBef>
          <a:spcPct val="0"/>
        </a:spcBef>
        <a:spcAft>
          <a:spcPct val="0"/>
        </a:spcAft>
        <a:defRPr sz="4400">
          <a:solidFill>
            <a:schemeClr val="tx1"/>
          </a:solidFill>
          <a:latin typeface="Microsoft Sans Serif" charset="0"/>
          <a:ea typeface="ＭＳ Ｐゴシック" charset="0"/>
        </a:defRPr>
      </a:lvl4pPr>
      <a:lvl5pPr algn="l" rtl="0" eaLnBrk="1" fontAlgn="base" hangingPunct="1">
        <a:spcBef>
          <a:spcPct val="0"/>
        </a:spcBef>
        <a:spcAft>
          <a:spcPct val="0"/>
        </a:spcAft>
        <a:defRPr sz="4400">
          <a:solidFill>
            <a:schemeClr val="tx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tx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tx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tx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tx1"/>
          </a:solidFill>
          <a:latin typeface="Microsoft Sans Serif"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hyperlink" Target="http://www.ang-mcc.com/" TargetMode="External"/><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457200" y="304800"/>
            <a:ext cx="8382000" cy="1219200"/>
          </a:xfrm>
          <a:effectLst>
            <a:outerShdw blurRad="63500" dist="17961" dir="2700000" algn="ctr" rotWithShape="0">
              <a:schemeClr val="tx1">
                <a:alpha val="74998"/>
              </a:schemeClr>
            </a:outerShdw>
          </a:effectLst>
        </p:spPr>
        <p:txBody>
          <a:bodyPr/>
          <a:lstStyle/>
          <a:p>
            <a:pPr algn="ctr"/>
            <a:r>
              <a:rPr lang="en-US" sz="45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4">
                      <a:satMod val="175000"/>
                      <a:alpha val="40000"/>
                    </a:schemeClr>
                  </a:glow>
                  <a:outerShdw blurRad="55000" dist="50800" dir="5400000" algn="tl">
                    <a:srgbClr val="000000">
                      <a:alpha val="33000"/>
                    </a:srgbClr>
                  </a:outerShdw>
                </a:effectLst>
                <a:latin typeface="Chalkduster"/>
                <a:cs typeface="Chalkduster"/>
              </a:rPr>
              <a:t>Small Business </a:t>
            </a:r>
            <a:br>
              <a:rPr lang="en-US" sz="45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4">
                      <a:satMod val="175000"/>
                      <a:alpha val="40000"/>
                    </a:schemeClr>
                  </a:glow>
                  <a:outerShdw blurRad="55000" dist="50800" dir="5400000" algn="tl">
                    <a:srgbClr val="000000">
                      <a:alpha val="33000"/>
                    </a:srgbClr>
                  </a:outerShdw>
                </a:effectLst>
                <a:latin typeface="Chalkduster"/>
                <a:cs typeface="Chalkduster"/>
              </a:rPr>
            </a:br>
            <a:r>
              <a:rPr lang="en-US" sz="45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4">
                      <a:satMod val="175000"/>
                      <a:alpha val="40000"/>
                    </a:schemeClr>
                  </a:glow>
                  <a:outerShdw blurRad="55000" dist="50800" dir="5400000" algn="tl">
                    <a:srgbClr val="000000">
                      <a:alpha val="33000"/>
                    </a:srgbClr>
                  </a:outerShdw>
                </a:effectLst>
                <a:latin typeface="Chalkduster"/>
                <a:cs typeface="Chalkduster"/>
              </a:rPr>
              <a:t>Financial Management</a:t>
            </a:r>
            <a:endParaRPr lang="ru-RU" sz="45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accent4">
                    <a:satMod val="175000"/>
                    <a:alpha val="40000"/>
                  </a:schemeClr>
                </a:glow>
                <a:outerShdw blurRad="55000" dist="50800" dir="5400000" algn="tl">
                  <a:srgbClr val="000000">
                    <a:alpha val="33000"/>
                  </a:srgbClr>
                </a:outerShdw>
              </a:effectLst>
              <a:latin typeface="Chalkduster"/>
              <a:cs typeface="Chalkduste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763000" cy="715962"/>
          </a:xfrm>
        </p:spPr>
        <p:txBody>
          <a:bodyPr/>
          <a:lstStyle/>
          <a:p>
            <a:pPr eaLnBrk="1" hangingPunct="1"/>
            <a:r>
              <a:rPr lang="en-US" sz="3600" b="1" dirty="0" smtClean="0">
                <a:latin typeface="Arial" charset="0"/>
              </a:rPr>
              <a:t>Understanding Financial </a:t>
            </a:r>
            <a:r>
              <a:rPr lang="en-US" sz="3600" b="1" dirty="0">
                <a:latin typeface="Arial" charset="0"/>
              </a:rPr>
              <a:t>Statements</a:t>
            </a:r>
          </a:p>
        </p:txBody>
      </p:sp>
      <p:sp>
        <p:nvSpPr>
          <p:cNvPr id="120835" name="Rectangle 3"/>
          <p:cNvSpPr>
            <a:spLocks noGrp="1" noChangeArrowheads="1"/>
          </p:cNvSpPr>
          <p:nvPr>
            <p:ph type="body" idx="1"/>
          </p:nvPr>
        </p:nvSpPr>
        <p:spPr>
          <a:xfrm>
            <a:off x="457200" y="1646238"/>
            <a:ext cx="6934200" cy="4525962"/>
          </a:xfrm>
        </p:spPr>
        <p:txBody>
          <a:bodyPr/>
          <a:lstStyle/>
          <a:p>
            <a:pPr eaLnBrk="1" hangingPunct="1">
              <a:lnSpc>
                <a:spcPct val="90000"/>
              </a:lnSpc>
            </a:pPr>
            <a:r>
              <a:rPr lang="en-US" sz="2800" b="1" dirty="0">
                <a:latin typeface="Arial" charset="0"/>
              </a:rPr>
              <a:t>Goal:  Understand the financial consequences of decisions</a:t>
            </a:r>
          </a:p>
          <a:p>
            <a:pPr eaLnBrk="1" hangingPunct="1">
              <a:lnSpc>
                <a:spcPct val="90000"/>
              </a:lnSpc>
            </a:pPr>
            <a:endParaRPr lang="en-US" sz="2800" b="1" dirty="0">
              <a:latin typeface="Arial" charset="0"/>
            </a:endParaRPr>
          </a:p>
          <a:p>
            <a:pPr eaLnBrk="1" hangingPunct="1">
              <a:lnSpc>
                <a:spcPct val="90000"/>
              </a:lnSpc>
            </a:pPr>
            <a:r>
              <a:rPr lang="en-US" sz="2800" b="1" dirty="0">
                <a:latin typeface="Arial" charset="0"/>
              </a:rPr>
              <a:t>There are three basic financial (or accounting) statements:</a:t>
            </a:r>
          </a:p>
          <a:p>
            <a:pPr lvl="1" eaLnBrk="1" hangingPunct="1">
              <a:lnSpc>
                <a:spcPct val="90000"/>
              </a:lnSpc>
            </a:pPr>
            <a:r>
              <a:rPr lang="en-US" b="1" dirty="0">
                <a:latin typeface="Arial" charset="0"/>
              </a:rPr>
              <a:t>Income Statement</a:t>
            </a:r>
          </a:p>
          <a:p>
            <a:pPr lvl="1" eaLnBrk="1" hangingPunct="1">
              <a:lnSpc>
                <a:spcPct val="90000"/>
              </a:lnSpc>
            </a:pPr>
            <a:r>
              <a:rPr lang="en-US" b="1" dirty="0">
                <a:latin typeface="Arial" charset="0"/>
              </a:rPr>
              <a:t>Balance Sheet</a:t>
            </a:r>
          </a:p>
          <a:p>
            <a:pPr lvl="1" eaLnBrk="1" hangingPunct="1">
              <a:lnSpc>
                <a:spcPct val="90000"/>
              </a:lnSpc>
            </a:pPr>
            <a:r>
              <a:rPr lang="en-US" b="1" dirty="0">
                <a:latin typeface="Arial" charset="0"/>
              </a:rPr>
              <a:t>Cash Flow Statement</a:t>
            </a:r>
          </a:p>
          <a:p>
            <a:pPr lvl="1" eaLnBrk="1" hangingPunct="1">
              <a:lnSpc>
                <a:spcPct val="90000"/>
              </a:lnSpc>
            </a:pPr>
            <a:endParaRPr lang="en-US" b="1" dirty="0">
              <a:latin typeface="Arial" charset="0"/>
            </a:endParaRPr>
          </a:p>
        </p:txBody>
      </p:sp>
      <p:sp>
        <p:nvSpPr>
          <p:cNvPr id="7172" name="Rectangle 4"/>
          <p:cNvSpPr>
            <a:spLocks noChangeArrowheads="1"/>
          </p:cNvSpPr>
          <p:nvPr/>
        </p:nvSpPr>
        <p:spPr bwMode="auto">
          <a:xfrm>
            <a:off x="7391400" y="1524000"/>
            <a:ext cx="1752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b="1">
              <a:solidFill>
                <a:schemeClr val="accent2"/>
              </a:solidFill>
            </a:endParaRPr>
          </a:p>
        </p:txBody>
      </p:sp>
    </p:spTree>
    <p:extLst>
      <p:ext uri="{BB962C8B-B14F-4D97-AF65-F5344CB8AC3E}">
        <p14:creationId xmlns:p14="http://schemas.microsoft.com/office/powerpoint/2010/main" val="1552369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slide(fromBottom)">
                                      <p:cBhvr>
                                        <p:cTn id="7" dur="10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slide(fromBottom)">
                                      <p:cBhvr>
                                        <p:cTn id="12" dur="1000"/>
                                        <p:tgtEl>
                                          <p:spTgt spid="120835">
                                            <p:txEl>
                                              <p:pRg st="2" end="2"/>
                                            </p:txEl>
                                          </p:spTgt>
                                        </p:tgtEl>
                                      </p:cBhvr>
                                    </p:animEffect>
                                  </p:childTnLst>
                                </p:cTn>
                              </p:par>
                            </p:childTnLst>
                          </p:cTn>
                        </p:par>
                        <p:par>
                          <p:cTn id="13" fill="hold" nodeType="afterGroup">
                            <p:stCondLst>
                              <p:cond delay="1000"/>
                            </p:stCondLst>
                            <p:childTnLst>
                              <p:par>
                                <p:cTn id="14" presetID="12" presetClass="entr" presetSubtype="2" fill="hold" nodeType="afterEffect">
                                  <p:stCondLst>
                                    <p:cond delay="500"/>
                                  </p:stCondLst>
                                  <p:childTnLst>
                                    <p:set>
                                      <p:cBhvr>
                                        <p:cTn id="15" dur="1" fill="hold">
                                          <p:stCondLst>
                                            <p:cond delay="0"/>
                                          </p:stCondLst>
                                        </p:cTn>
                                        <p:tgtEl>
                                          <p:spTgt spid="120835">
                                            <p:txEl>
                                              <p:pRg st="3" end="3"/>
                                            </p:txEl>
                                          </p:spTgt>
                                        </p:tgtEl>
                                        <p:attrNameLst>
                                          <p:attrName>style.visibility</p:attrName>
                                        </p:attrNameLst>
                                      </p:cBhvr>
                                      <p:to>
                                        <p:strVal val="visible"/>
                                      </p:to>
                                    </p:set>
                                    <p:animEffect transition="in" filter="slide(fromRight)">
                                      <p:cBhvr>
                                        <p:cTn id="16" dur="1000"/>
                                        <p:tgtEl>
                                          <p:spTgt spid="120835">
                                            <p:txEl>
                                              <p:pRg st="3" end="3"/>
                                            </p:txEl>
                                          </p:spTgt>
                                        </p:tgtEl>
                                      </p:cBhvr>
                                    </p:animEffect>
                                  </p:childTnLst>
                                </p:cTn>
                              </p:par>
                            </p:childTnLst>
                          </p:cTn>
                        </p:par>
                        <p:par>
                          <p:cTn id="17" fill="hold" nodeType="afterGroup">
                            <p:stCondLst>
                              <p:cond delay="2500"/>
                            </p:stCondLst>
                            <p:childTnLst>
                              <p:par>
                                <p:cTn id="18" presetID="12" presetClass="entr" presetSubtype="2" fill="hold" nodeType="afterEffect">
                                  <p:stCondLst>
                                    <p:cond delay="0"/>
                                  </p:stCondLst>
                                  <p:childTnLst>
                                    <p:set>
                                      <p:cBhvr>
                                        <p:cTn id="19" dur="1" fill="hold">
                                          <p:stCondLst>
                                            <p:cond delay="0"/>
                                          </p:stCondLst>
                                        </p:cTn>
                                        <p:tgtEl>
                                          <p:spTgt spid="120835">
                                            <p:txEl>
                                              <p:pRg st="4" end="4"/>
                                            </p:txEl>
                                          </p:spTgt>
                                        </p:tgtEl>
                                        <p:attrNameLst>
                                          <p:attrName>style.visibility</p:attrName>
                                        </p:attrNameLst>
                                      </p:cBhvr>
                                      <p:to>
                                        <p:strVal val="visible"/>
                                      </p:to>
                                    </p:set>
                                    <p:animEffect transition="in" filter="slide(fromRight)">
                                      <p:cBhvr>
                                        <p:cTn id="20" dur="1000"/>
                                        <p:tgtEl>
                                          <p:spTgt spid="120835">
                                            <p:txEl>
                                              <p:pRg st="4" end="4"/>
                                            </p:txEl>
                                          </p:spTgt>
                                        </p:tgtEl>
                                      </p:cBhvr>
                                    </p:animEffect>
                                  </p:childTnLst>
                                </p:cTn>
                              </p:par>
                            </p:childTnLst>
                          </p:cTn>
                        </p:par>
                        <p:par>
                          <p:cTn id="21" fill="hold" nodeType="afterGroup">
                            <p:stCondLst>
                              <p:cond delay="3500"/>
                            </p:stCondLst>
                            <p:childTnLst>
                              <p:par>
                                <p:cTn id="22" presetID="12" presetClass="entr" presetSubtype="2" fill="hold" nodeType="afterEffect">
                                  <p:stCondLst>
                                    <p:cond delay="0"/>
                                  </p:stCondLst>
                                  <p:childTnLst>
                                    <p:set>
                                      <p:cBhvr>
                                        <p:cTn id="23" dur="1" fill="hold">
                                          <p:stCondLst>
                                            <p:cond delay="0"/>
                                          </p:stCondLst>
                                        </p:cTn>
                                        <p:tgtEl>
                                          <p:spTgt spid="120835">
                                            <p:txEl>
                                              <p:pRg st="5" end="5"/>
                                            </p:txEl>
                                          </p:spTgt>
                                        </p:tgtEl>
                                        <p:attrNameLst>
                                          <p:attrName>style.visibility</p:attrName>
                                        </p:attrNameLst>
                                      </p:cBhvr>
                                      <p:to>
                                        <p:strVal val="visible"/>
                                      </p:to>
                                    </p:set>
                                    <p:animEffect transition="in" filter="slide(fromRight)">
                                      <p:cBhvr>
                                        <p:cTn id="24" dur="1000"/>
                                        <p:tgtEl>
                                          <p:spTgt spid="120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09600" y="1600200"/>
            <a:ext cx="7924800" cy="4191000"/>
          </a:xfrm>
        </p:spPr>
        <p:txBody>
          <a:bodyPr/>
          <a:lstStyle/>
          <a:p>
            <a:pPr eaLnBrk="1" hangingPunct="1">
              <a:lnSpc>
                <a:spcPct val="150000"/>
              </a:lnSpc>
            </a:pPr>
            <a:r>
              <a:rPr lang="en-US" sz="2400" dirty="0">
                <a:latin typeface="Calibri" charset="0"/>
              </a:rPr>
              <a:t>Small business owners need to know the concepts of financial management included in the simple, everyday bookkeeping tasks.</a:t>
            </a:r>
          </a:p>
          <a:p>
            <a:pPr eaLnBrk="1" hangingPunct="1">
              <a:lnSpc>
                <a:spcPct val="150000"/>
              </a:lnSpc>
            </a:pPr>
            <a:r>
              <a:rPr lang="en-US" sz="2400" dirty="0">
                <a:latin typeface="Calibri" charset="0"/>
              </a:rPr>
              <a:t> Understanding more sophisticated concepts like credit and collections policies, managing your cash flow, major purchases and projects, and financial position analysis will further help you manage the financial side of your business.</a:t>
            </a:r>
          </a:p>
        </p:txBody>
      </p:sp>
      <p:sp>
        <p:nvSpPr>
          <p:cNvPr id="18435" name="Title 1"/>
          <p:cNvSpPr>
            <a:spLocks noGrp="1"/>
          </p:cNvSpPr>
          <p:nvPr>
            <p:ph type="title"/>
          </p:nvPr>
        </p:nvSpPr>
        <p:spPr>
          <a:xfrm>
            <a:off x="1816100" y="166688"/>
            <a:ext cx="6870700" cy="1143000"/>
          </a:xfrm>
        </p:spPr>
        <p:txBody>
          <a:bodyPr/>
          <a:lstStyle/>
          <a:p>
            <a:pPr eaLnBrk="1" hangingPunct="1"/>
            <a:r>
              <a:rPr lang="en-US" dirty="0" smtClean="0">
                <a:latin typeface="Calibri" charset="0"/>
              </a:rPr>
              <a:t>Why?</a:t>
            </a:r>
            <a:endParaRPr dirty="0">
              <a:latin typeface="Calibri" charset="0"/>
            </a:endParaRPr>
          </a:p>
        </p:txBody>
      </p:sp>
    </p:spTree>
    <p:extLst>
      <p:ext uri="{BB962C8B-B14F-4D97-AF65-F5344CB8AC3E}">
        <p14:creationId xmlns:p14="http://schemas.microsoft.com/office/powerpoint/2010/main" val="49669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295400" y="1828800"/>
            <a:ext cx="7315200" cy="4191000"/>
          </a:xfrm>
        </p:spPr>
        <p:txBody>
          <a:bodyPr/>
          <a:lstStyle/>
          <a:p>
            <a:pPr eaLnBrk="1" hangingPunct="1">
              <a:lnSpc>
                <a:spcPct val="140000"/>
              </a:lnSpc>
            </a:pPr>
            <a:r>
              <a:rPr lang="en-US" sz="2000" dirty="0">
                <a:latin typeface="Calibri" charset="0"/>
              </a:rPr>
              <a:t>Putting solid practices into place early will help save you time and money.</a:t>
            </a:r>
          </a:p>
          <a:p>
            <a:pPr eaLnBrk="1" hangingPunct="1">
              <a:lnSpc>
                <a:spcPct val="140000"/>
              </a:lnSpc>
            </a:pPr>
            <a:r>
              <a:rPr lang="en-US" sz="2000" dirty="0">
                <a:latin typeface="Calibri" charset="0"/>
              </a:rPr>
              <a:t>Managing your financial records regularly is an important factor in financial success.</a:t>
            </a:r>
          </a:p>
          <a:p>
            <a:pPr eaLnBrk="1" hangingPunct="1">
              <a:lnSpc>
                <a:spcPct val="140000"/>
              </a:lnSpc>
            </a:pPr>
            <a:r>
              <a:rPr lang="en-US" sz="2000" dirty="0">
                <a:latin typeface="Calibri" charset="0"/>
              </a:rPr>
              <a:t>Your cash flow is much more than just debits and credits.</a:t>
            </a:r>
          </a:p>
          <a:p>
            <a:pPr eaLnBrk="1" hangingPunct="1"/>
            <a:endParaRPr lang="en-US" dirty="0">
              <a:latin typeface="Calibri" charset="0"/>
            </a:endParaRPr>
          </a:p>
        </p:txBody>
      </p:sp>
      <p:sp>
        <p:nvSpPr>
          <p:cNvPr id="30723" name="Title 1"/>
          <p:cNvSpPr>
            <a:spLocks noGrp="1"/>
          </p:cNvSpPr>
          <p:nvPr>
            <p:ph type="title"/>
          </p:nvPr>
        </p:nvSpPr>
        <p:spPr>
          <a:xfrm>
            <a:off x="228600" y="76200"/>
            <a:ext cx="8534400" cy="1143000"/>
          </a:xfrm>
        </p:spPr>
        <p:txBody>
          <a:bodyPr/>
          <a:lstStyle/>
          <a:p>
            <a:pPr eaLnBrk="1" hangingPunct="1"/>
            <a:r>
              <a:rPr dirty="0">
                <a:latin typeface="Calibri" charset="0"/>
              </a:rPr>
              <a:t>Key Takeaways from This Module</a:t>
            </a:r>
          </a:p>
        </p:txBody>
      </p:sp>
    </p:spTree>
    <p:extLst>
      <p:ext uri="{BB962C8B-B14F-4D97-AF65-F5344CB8AC3E}">
        <p14:creationId xmlns:p14="http://schemas.microsoft.com/office/powerpoint/2010/main" val="1366484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Box 5"/>
          <p:cNvSpPr txBox="1">
            <a:spLocks noChangeArrowheads="1"/>
          </p:cNvSpPr>
          <p:nvPr/>
        </p:nvSpPr>
        <p:spPr bwMode="auto">
          <a:xfrm>
            <a:off x="685800" y="973871"/>
            <a:ext cx="8314645"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sz="2800" b="1" dirty="0" smtClean="0"/>
              <a:t>                                                         </a:t>
            </a:r>
            <a:endParaRPr lang="en-US" altLang="en-US" sz="2800" dirty="0"/>
          </a:p>
          <a:p>
            <a:pPr algn="l">
              <a:buNone/>
            </a:pPr>
            <a:r>
              <a:rPr lang="en-US" sz="2000" dirty="0" smtClean="0">
                <a:latin typeface="Arial" charset="0"/>
                <a:ea typeface="Arial" charset="0"/>
                <a:cs typeface="Arial" charset="0"/>
              </a:rPr>
              <a:t>ANG Management Coaching and Consulting offers a variety of consulting services for small business owners, designed to address everything from major strategic issues to more basic problems affecting everyday business practices.</a:t>
            </a:r>
            <a:endParaRPr lang="en-US" sz="2000" dirty="0">
              <a:latin typeface="Arial" charset="0"/>
              <a:ea typeface="Arial" charset="0"/>
              <a:cs typeface="Arial" charset="0"/>
            </a:endParaRPr>
          </a:p>
        </p:txBody>
      </p:sp>
      <p:sp>
        <p:nvSpPr>
          <p:cNvPr id="7" name="Rectangle 6"/>
          <p:cNvSpPr/>
          <p:nvPr/>
        </p:nvSpPr>
        <p:spPr>
          <a:xfrm>
            <a:off x="468313" y="2961710"/>
            <a:ext cx="8285162" cy="1295400"/>
          </a:xfrm>
          <a:prstGeom prst="rect">
            <a:avLst/>
          </a:prstGeom>
          <a:solidFill>
            <a:schemeClr val="bg1">
              <a:lumMod val="6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l">
              <a:defRPr/>
            </a:pPr>
            <a:r>
              <a:rPr lang="en-US" sz="2400" dirty="0">
                <a:solidFill>
                  <a:srgbClr val="00B050"/>
                </a:solidFill>
              </a:rPr>
              <a:t>Additional Resources:</a:t>
            </a:r>
          </a:p>
        </p:txBody>
      </p:sp>
      <p:sp>
        <p:nvSpPr>
          <p:cNvPr id="165894" name="TextBox 19"/>
          <p:cNvSpPr txBox="1">
            <a:spLocks noChangeArrowheads="1"/>
          </p:cNvSpPr>
          <p:nvPr/>
        </p:nvSpPr>
        <p:spPr bwMode="auto">
          <a:xfrm>
            <a:off x="648137" y="4384418"/>
            <a:ext cx="8675687"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ct val="0"/>
              </a:spcBef>
              <a:buFontTx/>
              <a:buNone/>
            </a:pPr>
            <a:r>
              <a:rPr lang="en-US" sz="2000" dirty="0" smtClean="0">
                <a:latin typeface="Arial" charset="0"/>
                <a:ea typeface="Arial" charset="0"/>
                <a:cs typeface="Arial" charset="0"/>
              </a:rPr>
              <a:t>ANG – MCC identifies, researches alternatives and solves business problems with the highest value-adding solutions.</a:t>
            </a:r>
            <a:endParaRPr lang="en-US" sz="2000" dirty="0" smtClean="0">
              <a:latin typeface="Arial" charset="0"/>
              <a:ea typeface="Arial" charset="0"/>
              <a:cs typeface="Arial" charset="0"/>
            </a:endParaRPr>
          </a:p>
          <a:p>
            <a:pPr algn="l">
              <a:spcBef>
                <a:spcPct val="0"/>
              </a:spcBef>
              <a:buFontTx/>
              <a:buNone/>
            </a:pPr>
            <a:endParaRPr lang="en-US" altLang="en-US" sz="2000" dirty="0">
              <a:latin typeface="Arial" charset="0"/>
              <a:ea typeface="Arial" charset="0"/>
              <a:cs typeface="Arial" charset="0"/>
            </a:endParaRPr>
          </a:p>
          <a:p>
            <a:pPr algn="l">
              <a:buNone/>
            </a:pPr>
            <a:r>
              <a:rPr lang="en-US" sz="2000" dirty="0" smtClean="0">
                <a:latin typeface="Arial" charset="0"/>
                <a:ea typeface="Arial" charset="0"/>
                <a:cs typeface="Arial" charset="0"/>
              </a:rPr>
              <a:t>Our </a:t>
            </a:r>
            <a:r>
              <a:rPr lang="en-US" sz="2000" dirty="0">
                <a:latin typeface="Arial" charset="0"/>
                <a:ea typeface="Arial" charset="0"/>
                <a:cs typeface="Arial" charset="0"/>
              </a:rPr>
              <a:t>team of professionals looks forward to meeting you at one of our seminars, at our conference booths, through various communications channels, or just </a:t>
            </a:r>
            <a:r>
              <a:rPr lang="en-US" sz="2000" dirty="0" smtClean="0">
                <a:latin typeface="Arial" charset="0"/>
                <a:ea typeface="Arial" charset="0"/>
                <a:cs typeface="Arial" charset="0"/>
              </a:rPr>
              <a:t>to connect through social media (see details at </a:t>
            </a:r>
          </a:p>
          <a:p>
            <a:pPr algn="l">
              <a:buNone/>
            </a:pPr>
            <a:r>
              <a:rPr lang="en-US" sz="2000" dirty="0" smtClean="0">
                <a:latin typeface="Arial" charset="0"/>
                <a:ea typeface="Arial" charset="0"/>
                <a:cs typeface="Arial" charset="0"/>
                <a:hlinkClick r:id="rId4"/>
              </a:rPr>
              <a:t>www.ang-mcc.com</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grpSp>
        <p:nvGrpSpPr>
          <p:cNvPr id="165895" name="Group 20"/>
          <p:cNvGrpSpPr>
            <a:grpSpLocks/>
          </p:cNvGrpSpPr>
          <p:nvPr/>
        </p:nvGrpSpPr>
        <p:grpSpPr bwMode="auto">
          <a:xfrm>
            <a:off x="4985981" y="3092460"/>
            <a:ext cx="1081088" cy="1011731"/>
            <a:chOff x="3945140" y="3119226"/>
            <a:chExt cx="1081430" cy="1011340"/>
          </a:xfrm>
        </p:grpSpPr>
        <p:pic>
          <p:nvPicPr>
            <p:cNvPr id="16590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023971" y="3119226"/>
              <a:ext cx="804536" cy="57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903" name="TextBox 22"/>
            <p:cNvSpPr txBox="1">
              <a:spLocks noChangeArrowheads="1"/>
            </p:cNvSpPr>
            <p:nvPr/>
          </p:nvSpPr>
          <p:spPr bwMode="auto">
            <a:xfrm>
              <a:off x="3945140" y="3752352"/>
              <a:ext cx="1081430" cy="37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smtClean="0"/>
                <a:t>Sem</a:t>
              </a:r>
              <a:r>
                <a:rPr lang="en-US" altLang="en-US" sz="1800" dirty="0" smtClean="0"/>
                <a:t>inars</a:t>
              </a:r>
              <a:endParaRPr lang="en-US" altLang="en-US" sz="1800" dirty="0"/>
            </a:p>
          </p:txBody>
        </p:sp>
      </p:grpSp>
      <p:grpSp>
        <p:nvGrpSpPr>
          <p:cNvPr id="165896" name="Group 23"/>
          <p:cNvGrpSpPr>
            <a:grpSpLocks/>
          </p:cNvGrpSpPr>
          <p:nvPr/>
        </p:nvGrpSpPr>
        <p:grpSpPr bwMode="auto">
          <a:xfrm>
            <a:off x="6145875" y="2987681"/>
            <a:ext cx="1081088" cy="1116510"/>
            <a:chOff x="3945140" y="3005464"/>
            <a:chExt cx="1081430" cy="1116077"/>
          </a:xfrm>
        </p:grpSpPr>
        <p:pic>
          <p:nvPicPr>
            <p:cNvPr id="165900"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57610" y="3005464"/>
              <a:ext cx="537257" cy="80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901" name="TextBox 25"/>
            <p:cNvSpPr txBox="1">
              <a:spLocks noChangeArrowheads="1"/>
            </p:cNvSpPr>
            <p:nvPr/>
          </p:nvSpPr>
          <p:spPr bwMode="auto">
            <a:xfrm>
              <a:off x="3945140" y="3752352"/>
              <a:ext cx="1081430" cy="36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smtClean="0"/>
                <a:t>Book</a:t>
              </a:r>
              <a:r>
                <a:rPr lang="en-US" altLang="en-US" sz="1800" dirty="0" smtClean="0"/>
                <a:t>s</a:t>
              </a:r>
              <a:endParaRPr lang="en-US" altLang="en-US" sz="1800" dirty="0"/>
            </a:p>
          </p:txBody>
        </p:sp>
      </p:grpSp>
      <p:grpSp>
        <p:nvGrpSpPr>
          <p:cNvPr id="165897" name="Group 26"/>
          <p:cNvGrpSpPr>
            <a:grpSpLocks/>
          </p:cNvGrpSpPr>
          <p:nvPr/>
        </p:nvGrpSpPr>
        <p:grpSpPr bwMode="auto">
          <a:xfrm>
            <a:off x="7297644" y="3054058"/>
            <a:ext cx="1081087" cy="1093083"/>
            <a:chOff x="3945140" y="3037906"/>
            <a:chExt cx="1081430" cy="1092660"/>
          </a:xfrm>
        </p:grpSpPr>
        <p:pic>
          <p:nvPicPr>
            <p:cNvPr id="16589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4023971" y="3037906"/>
              <a:ext cx="804536" cy="739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9" name="TextBox 28"/>
            <p:cNvSpPr txBox="1">
              <a:spLocks noChangeArrowheads="1"/>
            </p:cNvSpPr>
            <p:nvPr/>
          </p:nvSpPr>
          <p:spPr bwMode="auto">
            <a:xfrm>
              <a:off x="3945140" y="3752352"/>
              <a:ext cx="1081430" cy="37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smtClean="0"/>
                <a:t>Call us!</a:t>
              </a:r>
              <a:endParaRPr lang="en-US" altLang="en-US" sz="1800" dirty="0"/>
            </a:p>
          </p:txBody>
        </p:sp>
      </p:grpSp>
      <p:sp>
        <p:nvSpPr>
          <p:cNvPr id="2" name="TextBox 1"/>
          <p:cNvSpPr txBox="1"/>
          <p:nvPr/>
        </p:nvSpPr>
        <p:spPr>
          <a:xfrm>
            <a:off x="4092478" y="135235"/>
            <a:ext cx="2868093" cy="707886"/>
          </a:xfrm>
          <a:prstGeom prst="rect">
            <a:avLst/>
          </a:prstGeom>
          <a:noFill/>
        </p:spPr>
        <p:txBody>
          <a:bodyPr wrap="none" rtlCol="0">
            <a:spAutoFit/>
          </a:bodyPr>
          <a:lstStyle/>
          <a:p>
            <a:r>
              <a:rPr lang="en-US" sz="4000" b="1" dirty="0" smtClean="0">
                <a:latin typeface="Helvetica Neue" charset="0"/>
                <a:ea typeface="Helvetica Neue" charset="0"/>
                <a:cs typeface="Helvetica Neue" charset="0"/>
              </a:rPr>
              <a:t>Thank you!</a:t>
            </a:r>
            <a:endParaRPr lang="en-US" sz="4000" b="1" dirty="0">
              <a:latin typeface="Helvetica Neue" charset="0"/>
              <a:ea typeface="Helvetica Neue" charset="0"/>
              <a:cs typeface="Helvetica Neue" charset="0"/>
            </a:endParaRPr>
          </a:p>
        </p:txBody>
      </p:sp>
    </p:spTree>
    <p:custDataLst>
      <p:tags r:id="rId1"/>
    </p:custDataLst>
    <p:extLst>
      <p:ext uri="{BB962C8B-B14F-4D97-AF65-F5344CB8AC3E}">
        <p14:creationId xmlns:p14="http://schemas.microsoft.com/office/powerpoint/2010/main" val="714883636"/>
      </p:ext>
    </p:extLst>
  </p:cSld>
  <p:clrMapOvr>
    <a:masterClrMapping/>
  </p:clrMapOvr>
  <mc:AlternateContent xmlns:mc="http://schemas.openxmlformats.org/markup-compatibility/2006" xmlns:p14="http://schemas.microsoft.com/office/powerpoint/2010/main">
    <mc:Choice Requires="p14">
      <p:transition spd="slow" p14:dur="2000" advTm="819"/>
    </mc:Choice>
    <mc:Fallback xmlns="">
      <p:transition spd="slow" advTm="8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176952"/>
            <a:ext cx="7315200" cy="715962"/>
          </a:xfrm>
        </p:spPr>
        <p:txBody>
          <a:bodyPr>
            <a:normAutofit fontScale="90000"/>
          </a:bodyPr>
          <a:lstStyle/>
          <a:p>
            <a:r>
              <a:rPr lang="en-US" dirty="0" smtClean="0"/>
              <a:t>Let me introduce myself:</a:t>
            </a:r>
            <a:endParaRPr lang="en-US" dirty="0"/>
          </a:p>
        </p:txBody>
      </p:sp>
      <p:sp>
        <p:nvSpPr>
          <p:cNvPr id="3" name="Content Placeholder 2"/>
          <p:cNvSpPr>
            <a:spLocks noGrp="1"/>
          </p:cNvSpPr>
          <p:nvPr>
            <p:ph idx="1"/>
          </p:nvPr>
        </p:nvSpPr>
        <p:spPr>
          <a:xfrm>
            <a:off x="1453169" y="1324577"/>
            <a:ext cx="5257800" cy="1374345"/>
          </a:xfrm>
        </p:spPr>
        <p:txBody>
          <a:bodyPr>
            <a:noAutofit/>
          </a:bodyPr>
          <a:lstStyle/>
          <a:p>
            <a:pPr marL="0" indent="0">
              <a:buNone/>
            </a:pPr>
            <a:r>
              <a:rPr lang="en-US" sz="2400" dirty="0"/>
              <a:t>I'm </a:t>
            </a:r>
            <a:r>
              <a:rPr lang="en-US" sz="2400" b="1" dirty="0"/>
              <a:t>Dr. Amanda N Gibson</a:t>
            </a:r>
            <a:r>
              <a:rPr lang="en-US" sz="2400" dirty="0"/>
              <a:t>, consultant in Management and Leadership, professor, author and speaker.</a:t>
            </a:r>
            <a:endParaRPr lang="en-US" sz="2400" dirty="0"/>
          </a:p>
        </p:txBody>
      </p:sp>
      <p:pic>
        <p:nvPicPr>
          <p:cNvPr id="4" name="Picture 3"/>
          <p:cNvPicPr>
            <a:picLocks noChangeAspect="1"/>
          </p:cNvPicPr>
          <p:nvPr/>
        </p:nvPicPr>
        <p:blipFill>
          <a:blip r:embed="rId3"/>
          <a:stretch>
            <a:fillRect/>
          </a:stretch>
        </p:blipFill>
        <p:spPr>
          <a:xfrm>
            <a:off x="6933621" y="1210770"/>
            <a:ext cx="1281296" cy="1706687"/>
          </a:xfrm>
          <a:prstGeom prst="rect">
            <a:avLst/>
          </a:prstGeom>
        </p:spPr>
      </p:pic>
      <p:sp>
        <p:nvSpPr>
          <p:cNvPr id="6" name="TextBox 5"/>
          <p:cNvSpPr txBox="1"/>
          <p:nvPr/>
        </p:nvSpPr>
        <p:spPr>
          <a:xfrm>
            <a:off x="533400" y="4191000"/>
            <a:ext cx="8458200" cy="2677656"/>
          </a:xfrm>
          <a:prstGeom prst="rect">
            <a:avLst/>
          </a:prstGeom>
          <a:noFill/>
        </p:spPr>
        <p:txBody>
          <a:bodyPr wrap="square" rtlCol="0">
            <a:spAutoFit/>
          </a:bodyPr>
          <a:lstStyle/>
          <a:p>
            <a:r>
              <a:rPr lang="en-US" b="1" dirty="0" smtClean="0"/>
              <a:t>                                 My books:</a:t>
            </a:r>
          </a:p>
          <a:p>
            <a:pPr algn="l"/>
            <a:endParaRPr lang="en-US" b="1" dirty="0" smtClean="0"/>
          </a:p>
          <a:p>
            <a:pPr marL="285750" indent="-285750" algn="l">
              <a:buFont typeface="Arial" charset="0"/>
              <a:buChar char="•"/>
            </a:pPr>
            <a:r>
              <a:rPr lang="en-US" dirty="0" smtClean="0"/>
              <a:t>Succession Planning In Nonprofits: The Distance Between </a:t>
            </a:r>
          </a:p>
          <a:p>
            <a:pPr algn="l"/>
            <a:r>
              <a:rPr lang="en-US" dirty="0" smtClean="0"/>
              <a:t>          What We Know and What We Do;</a:t>
            </a:r>
          </a:p>
          <a:p>
            <a:pPr marL="285750" indent="-285750" algn="l">
              <a:buFont typeface="Arial" charset="0"/>
              <a:buChar char="•"/>
            </a:pPr>
            <a:r>
              <a:rPr lang="en-US" dirty="0" smtClean="0"/>
              <a:t>Nonprofit Realities Everybody Must Face;   </a:t>
            </a:r>
          </a:p>
          <a:p>
            <a:pPr algn="l"/>
            <a:r>
              <a:rPr lang="en-US" dirty="0" smtClean="0"/>
              <a:t> </a:t>
            </a:r>
          </a:p>
          <a:p>
            <a:pPr algn="l"/>
            <a:r>
              <a:rPr lang="en-US" sz="2000" dirty="0" smtClean="0"/>
              <a:t>                                                     </a:t>
            </a:r>
            <a:r>
              <a:rPr lang="en-US" sz="2000" i="1" u="sng" dirty="0" smtClean="0"/>
              <a:t>both available at Amazon.com</a:t>
            </a:r>
            <a:endParaRPr lang="en-US" sz="2000" i="1" u="sng" dirty="0"/>
          </a:p>
        </p:txBody>
      </p:sp>
      <p:pic>
        <p:nvPicPr>
          <p:cNvPr id="7" name="Picture 6"/>
          <p:cNvPicPr>
            <a:picLocks noChangeAspect="1"/>
          </p:cNvPicPr>
          <p:nvPr/>
        </p:nvPicPr>
        <p:blipFill>
          <a:blip r:embed="rId4"/>
          <a:stretch>
            <a:fillRect/>
          </a:stretch>
        </p:blipFill>
        <p:spPr>
          <a:xfrm>
            <a:off x="950983" y="2876468"/>
            <a:ext cx="1146034" cy="1809718"/>
          </a:xfrm>
          <a:prstGeom prst="rect">
            <a:avLst/>
          </a:prstGeom>
        </p:spPr>
      </p:pic>
      <p:pic>
        <p:nvPicPr>
          <p:cNvPr id="8" name="Picture 7"/>
          <p:cNvPicPr>
            <a:picLocks noChangeAspect="1"/>
          </p:cNvPicPr>
          <p:nvPr/>
        </p:nvPicPr>
        <p:blipFill>
          <a:blip r:embed="rId5"/>
          <a:stretch>
            <a:fillRect/>
          </a:stretch>
        </p:blipFill>
        <p:spPr>
          <a:xfrm>
            <a:off x="2971800" y="2902972"/>
            <a:ext cx="1110269" cy="1728013"/>
          </a:xfrm>
          <a:prstGeom prst="rect">
            <a:avLst/>
          </a:prstGeom>
        </p:spPr>
      </p:pic>
    </p:spTree>
    <p:extLst>
      <p:ext uri="{BB962C8B-B14F-4D97-AF65-F5344CB8AC3E}">
        <p14:creationId xmlns:p14="http://schemas.microsoft.com/office/powerpoint/2010/main" val="66693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228600"/>
            <a:ext cx="7315200" cy="715962"/>
          </a:xfrm>
        </p:spPr>
        <p:txBody>
          <a:bodyPr/>
          <a:lstStyle/>
          <a:p>
            <a:r>
              <a:rPr lang="en-US" dirty="0"/>
              <a:t>Why Study Finance?</a:t>
            </a:r>
          </a:p>
        </p:txBody>
      </p:sp>
      <p:sp>
        <p:nvSpPr>
          <p:cNvPr id="80899" name="Rectangle 3"/>
          <p:cNvSpPr>
            <a:spLocks noGrp="1" noChangeArrowheads="1"/>
          </p:cNvSpPr>
          <p:nvPr>
            <p:ph type="body" idx="1"/>
          </p:nvPr>
        </p:nvSpPr>
        <p:spPr>
          <a:xfrm>
            <a:off x="685800" y="1600200"/>
            <a:ext cx="7848600" cy="4525963"/>
          </a:xfrm>
        </p:spPr>
        <p:txBody>
          <a:bodyPr/>
          <a:lstStyle/>
          <a:p>
            <a:pPr>
              <a:lnSpc>
                <a:spcPct val="90000"/>
              </a:lnSpc>
            </a:pPr>
            <a:r>
              <a:rPr lang="en-US" sz="2800" dirty="0"/>
              <a:t>Marketing</a:t>
            </a:r>
          </a:p>
          <a:p>
            <a:pPr lvl="1">
              <a:lnSpc>
                <a:spcPct val="90000"/>
              </a:lnSpc>
            </a:pPr>
            <a:r>
              <a:rPr lang="en-US" sz="2400" dirty="0"/>
              <a:t>Budgets, marketing research, marketing financial products</a:t>
            </a:r>
          </a:p>
          <a:p>
            <a:pPr>
              <a:lnSpc>
                <a:spcPct val="90000"/>
              </a:lnSpc>
            </a:pPr>
            <a:r>
              <a:rPr lang="en-US" sz="2800" dirty="0"/>
              <a:t>Accounting</a:t>
            </a:r>
          </a:p>
          <a:p>
            <a:pPr lvl="1">
              <a:lnSpc>
                <a:spcPct val="90000"/>
              </a:lnSpc>
            </a:pPr>
            <a:r>
              <a:rPr lang="en-US" sz="2400" dirty="0"/>
              <a:t>Dual accounting and finance function, preparation of financial statements</a:t>
            </a:r>
          </a:p>
          <a:p>
            <a:pPr>
              <a:lnSpc>
                <a:spcPct val="90000"/>
              </a:lnSpc>
            </a:pPr>
            <a:r>
              <a:rPr lang="en-US" sz="2800" dirty="0"/>
              <a:t>Management</a:t>
            </a:r>
          </a:p>
          <a:p>
            <a:pPr lvl="1">
              <a:lnSpc>
                <a:spcPct val="90000"/>
              </a:lnSpc>
            </a:pPr>
            <a:r>
              <a:rPr lang="en-US" sz="2400" dirty="0"/>
              <a:t>Strategic thinking, job performance, profitability</a:t>
            </a:r>
          </a:p>
          <a:p>
            <a:pPr>
              <a:lnSpc>
                <a:spcPct val="90000"/>
              </a:lnSpc>
            </a:pPr>
            <a:r>
              <a:rPr lang="en-US" sz="2800" dirty="0"/>
              <a:t>Personal finance</a:t>
            </a:r>
          </a:p>
          <a:p>
            <a:pPr lvl="1">
              <a:lnSpc>
                <a:spcPct val="90000"/>
              </a:lnSpc>
            </a:pPr>
            <a:r>
              <a:rPr lang="en-US" sz="2400" dirty="0"/>
              <a:t>Budgeting, retirement planning, college planning, day-to-day cash flow issues</a:t>
            </a:r>
          </a:p>
        </p:txBody>
      </p:sp>
    </p:spTree>
    <p:extLst>
      <p:ext uri="{BB962C8B-B14F-4D97-AF65-F5344CB8AC3E}">
        <p14:creationId xmlns:p14="http://schemas.microsoft.com/office/powerpoint/2010/main" val="50292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0" end="0"/>
                                            </p:txEl>
                                          </p:spTgt>
                                        </p:tgtEl>
                                        <p:attrNameLst>
                                          <p:attrName>ppt_c</p:attrName>
                                        </p:attrNameLst>
                                      </p:cBhvr>
                                      <p:to>
                                        <a:schemeClr val="tx2"/>
                                      </p:to>
                                    </p:animClr>
                                  </p:subTnLst>
                                </p:cTn>
                              </p:par>
                              <p:par>
                                <p:cTn id="9" presetID="2" presetClass="entr" presetSubtype="8" fill="hold" grpId="0" nodeType="with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anim calcmode="lin" valueType="num">
                                      <p:cBhvr additive="base">
                                        <p:cTn id="11"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089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1" end="1"/>
                                            </p:txEl>
                                          </p:spTgt>
                                        </p:tgtEl>
                                        <p:attrNameLst>
                                          <p:attrName>ppt_c</p:attrName>
                                        </p:attrNameLst>
                                      </p:cBhvr>
                                      <p:to>
                                        <a:schemeClr val="tx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 calcmode="lin" valueType="num">
                                      <p:cBhvr additive="base">
                                        <p:cTn id="17"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089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2" end="2"/>
                                            </p:txEl>
                                          </p:spTgt>
                                        </p:tgtEl>
                                        <p:attrNameLst>
                                          <p:attrName>ppt_c</p:attrName>
                                        </p:attrNameLst>
                                      </p:cBhvr>
                                      <p:to>
                                        <a:schemeClr val="tx2"/>
                                      </p:to>
                                    </p:animClr>
                                  </p:subTnLst>
                                </p:cTn>
                              </p:par>
                              <p:par>
                                <p:cTn id="19" presetID="2" presetClass="entr" presetSubtype="8" fill="hold" grpId="0" nodeType="withEffect">
                                  <p:stCondLst>
                                    <p:cond delay="0"/>
                                  </p:stCondLst>
                                  <p:childTnLst>
                                    <p:set>
                                      <p:cBhvr>
                                        <p:cTn id="20" dur="1" fill="hold">
                                          <p:stCondLst>
                                            <p:cond delay="0"/>
                                          </p:stCondLst>
                                        </p:cTn>
                                        <p:tgtEl>
                                          <p:spTgt spid="80899">
                                            <p:txEl>
                                              <p:pRg st="3" end="3"/>
                                            </p:txEl>
                                          </p:spTgt>
                                        </p:tgtEl>
                                        <p:attrNameLst>
                                          <p:attrName>style.visibility</p:attrName>
                                        </p:attrNameLst>
                                      </p:cBhvr>
                                      <p:to>
                                        <p:strVal val="visible"/>
                                      </p:to>
                                    </p:set>
                                    <p:anim calcmode="lin" valueType="num">
                                      <p:cBhvr additive="base">
                                        <p:cTn id="21"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089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3" end="3"/>
                                            </p:txEl>
                                          </p:spTgt>
                                        </p:tgtEl>
                                        <p:attrNameLst>
                                          <p:attrName>ppt_c</p:attrName>
                                        </p:attrNameLst>
                                      </p:cBhvr>
                                      <p:to>
                                        <a:schemeClr val="tx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 calcmode="lin" valueType="num">
                                      <p:cBhvr additive="base">
                                        <p:cTn id="27"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089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4" end="4"/>
                                            </p:txEl>
                                          </p:spTgt>
                                        </p:tgtEl>
                                        <p:attrNameLst>
                                          <p:attrName>ppt_c</p:attrName>
                                        </p:attrNameLst>
                                      </p:cBhvr>
                                      <p:to>
                                        <a:schemeClr val="tx2"/>
                                      </p:to>
                                    </p:animClr>
                                  </p:subTnLst>
                                </p:cTn>
                              </p:par>
                              <p:par>
                                <p:cTn id="29" presetID="2" presetClass="entr" presetSubtype="8" fill="hold" grpId="0" nodeType="withEffect">
                                  <p:stCondLst>
                                    <p:cond delay="0"/>
                                  </p:stCondLst>
                                  <p:childTnLst>
                                    <p:set>
                                      <p:cBhvr>
                                        <p:cTn id="30" dur="1" fill="hold">
                                          <p:stCondLst>
                                            <p:cond delay="0"/>
                                          </p:stCondLst>
                                        </p:cTn>
                                        <p:tgtEl>
                                          <p:spTgt spid="80899">
                                            <p:txEl>
                                              <p:pRg st="5" end="5"/>
                                            </p:txEl>
                                          </p:spTgt>
                                        </p:tgtEl>
                                        <p:attrNameLst>
                                          <p:attrName>style.visibility</p:attrName>
                                        </p:attrNameLst>
                                      </p:cBhvr>
                                      <p:to>
                                        <p:strVal val="visible"/>
                                      </p:to>
                                    </p:set>
                                    <p:anim calcmode="lin" valueType="num">
                                      <p:cBhvr additive="base">
                                        <p:cTn id="31" dur="500" fill="hold"/>
                                        <p:tgtEl>
                                          <p:spTgt spid="808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5" end="5"/>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0899">
                                            <p:txEl>
                                              <p:pRg st="6" end="6"/>
                                            </p:txEl>
                                          </p:spTgt>
                                        </p:tgtEl>
                                        <p:attrNameLst>
                                          <p:attrName>style.visibility</p:attrName>
                                        </p:attrNameLst>
                                      </p:cBhvr>
                                      <p:to>
                                        <p:strVal val="visible"/>
                                      </p:to>
                                    </p:set>
                                    <p:anim calcmode="lin" valueType="num">
                                      <p:cBhvr additive="base">
                                        <p:cTn id="37"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089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6" end="6"/>
                                            </p:txEl>
                                          </p:spTgt>
                                        </p:tgtEl>
                                        <p:attrNameLst>
                                          <p:attrName>ppt_c</p:attrName>
                                        </p:attrNameLst>
                                      </p:cBhvr>
                                      <p:to>
                                        <a:schemeClr val="tx2"/>
                                      </p:to>
                                    </p:animClr>
                                  </p:subTnLst>
                                </p:cTn>
                              </p:par>
                              <p:par>
                                <p:cTn id="39" presetID="2" presetClass="entr" presetSubtype="8" fill="hold" grpId="0" nodeType="withEffect">
                                  <p:stCondLst>
                                    <p:cond delay="0"/>
                                  </p:stCondLst>
                                  <p:childTnLst>
                                    <p:set>
                                      <p:cBhvr>
                                        <p:cTn id="40" dur="1" fill="hold">
                                          <p:stCondLst>
                                            <p:cond delay="0"/>
                                          </p:stCondLst>
                                        </p:cTn>
                                        <p:tgtEl>
                                          <p:spTgt spid="80899">
                                            <p:txEl>
                                              <p:pRg st="7" end="7"/>
                                            </p:txEl>
                                          </p:spTgt>
                                        </p:tgtEl>
                                        <p:attrNameLst>
                                          <p:attrName>style.visibility</p:attrName>
                                        </p:attrNameLst>
                                      </p:cBhvr>
                                      <p:to>
                                        <p:strVal val="visible"/>
                                      </p:to>
                                    </p:set>
                                    <p:anim calcmode="lin" valueType="num">
                                      <p:cBhvr additive="base">
                                        <p:cTn id="41" dur="500" fill="hold"/>
                                        <p:tgtEl>
                                          <p:spTgt spid="8089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0899">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0899">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228600"/>
            <a:ext cx="7315200" cy="715962"/>
          </a:xfrm>
        </p:spPr>
        <p:txBody>
          <a:bodyPr/>
          <a:lstStyle/>
          <a:p>
            <a:r>
              <a:rPr lang="en-US" dirty="0"/>
              <a:t>Business Finance</a:t>
            </a:r>
          </a:p>
        </p:txBody>
      </p:sp>
      <p:sp>
        <p:nvSpPr>
          <p:cNvPr id="82947" name="Rectangle 3"/>
          <p:cNvSpPr>
            <a:spLocks noGrp="1" noChangeArrowheads="1"/>
          </p:cNvSpPr>
          <p:nvPr>
            <p:ph type="body" idx="1"/>
          </p:nvPr>
        </p:nvSpPr>
        <p:spPr>
          <a:xfrm>
            <a:off x="685800" y="1600200"/>
            <a:ext cx="7848600" cy="4495800"/>
          </a:xfrm>
        </p:spPr>
        <p:txBody>
          <a:bodyPr/>
          <a:lstStyle/>
          <a:p>
            <a:r>
              <a:rPr lang="en-US" dirty="0"/>
              <a:t>Some important questions that are answered using finance</a:t>
            </a:r>
          </a:p>
          <a:p>
            <a:pPr lvl="1"/>
            <a:r>
              <a:rPr lang="en-US" dirty="0"/>
              <a:t>What long-term investments should the firm take on?</a:t>
            </a:r>
          </a:p>
          <a:p>
            <a:pPr lvl="1"/>
            <a:r>
              <a:rPr lang="en-US" dirty="0"/>
              <a:t>Where will we get the long-term financing to pay for the investments?</a:t>
            </a:r>
          </a:p>
          <a:p>
            <a:pPr lvl="1"/>
            <a:r>
              <a:rPr lang="en-US" dirty="0"/>
              <a:t>How will we manage the everyday financial activities of the firm?</a:t>
            </a:r>
          </a:p>
        </p:txBody>
      </p:sp>
    </p:spTree>
    <p:extLst>
      <p:ext uri="{BB962C8B-B14F-4D97-AF65-F5344CB8AC3E}">
        <p14:creationId xmlns:p14="http://schemas.microsoft.com/office/powerpoint/2010/main" val="504401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294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294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2947">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2947">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838200" y="228600"/>
            <a:ext cx="8305800" cy="715962"/>
          </a:xfrm>
        </p:spPr>
        <p:txBody>
          <a:bodyPr/>
          <a:lstStyle/>
          <a:p>
            <a:r>
              <a:rPr lang="en-US" dirty="0"/>
              <a:t>Goal Of Financial Management</a:t>
            </a:r>
          </a:p>
        </p:txBody>
      </p:sp>
      <p:sp>
        <p:nvSpPr>
          <p:cNvPr id="97283" name="Rectangle 3"/>
          <p:cNvSpPr>
            <a:spLocks noGrp="1" noChangeArrowheads="1"/>
          </p:cNvSpPr>
          <p:nvPr>
            <p:ph type="body" idx="1"/>
          </p:nvPr>
        </p:nvSpPr>
        <p:spPr>
          <a:xfrm>
            <a:off x="685800" y="1600200"/>
            <a:ext cx="7772400" cy="4525963"/>
          </a:xfrm>
        </p:spPr>
        <p:txBody>
          <a:bodyPr/>
          <a:lstStyle/>
          <a:p>
            <a:r>
              <a:rPr lang="en-US" sz="3000"/>
              <a:t>What should be the goal of a corporation?</a:t>
            </a:r>
          </a:p>
          <a:p>
            <a:pPr lvl="1"/>
            <a:r>
              <a:rPr lang="en-US" sz="2600"/>
              <a:t>Maximize profit?</a:t>
            </a:r>
          </a:p>
          <a:p>
            <a:pPr lvl="1"/>
            <a:r>
              <a:rPr lang="en-US" sz="2600"/>
              <a:t>Minimize costs?</a:t>
            </a:r>
          </a:p>
          <a:p>
            <a:pPr lvl="1"/>
            <a:r>
              <a:rPr lang="en-US" sz="2600"/>
              <a:t>Maximize market share?</a:t>
            </a:r>
          </a:p>
          <a:p>
            <a:pPr lvl="1"/>
            <a:r>
              <a:rPr lang="en-US" sz="2600"/>
              <a:t>Maximize the current value of the company</a:t>
            </a:r>
            <a:r>
              <a:rPr lang="ja-JP" altLang="en-US" sz="2600">
                <a:latin typeface="Arial"/>
              </a:rPr>
              <a:t>’</a:t>
            </a:r>
            <a:r>
              <a:rPr lang="en-US" sz="2600"/>
              <a:t>s stock?</a:t>
            </a:r>
          </a:p>
          <a:p>
            <a:r>
              <a:rPr lang="en-US" sz="3000"/>
              <a:t>Does this mean we should do anything and everything to maximize owner wealth?</a:t>
            </a:r>
          </a:p>
          <a:p>
            <a:r>
              <a:rPr lang="en-US" sz="3000"/>
              <a:t>Sarbanes-Oxley Act</a:t>
            </a:r>
          </a:p>
        </p:txBody>
      </p:sp>
    </p:spTree>
    <p:extLst>
      <p:ext uri="{BB962C8B-B14F-4D97-AF65-F5344CB8AC3E}">
        <p14:creationId xmlns:p14="http://schemas.microsoft.com/office/powerpoint/2010/main" val="1984801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728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728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728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7283">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7283">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7283">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7283">
                                            <p:txEl>
                                              <p:pRg st="6" end="6"/>
                                            </p:txEl>
                                          </p:spTgt>
                                        </p:tgtEl>
                                        <p:attrNameLst>
                                          <p:attrName>style.visibility</p:attrName>
                                        </p:attrNameLst>
                                      </p:cBhvr>
                                      <p:to>
                                        <p:strVal val="visible"/>
                                      </p:to>
                                    </p:set>
                                    <p:anim calcmode="lin" valueType="num">
                                      <p:cBhvr additive="base">
                                        <p:cTn id="43" dur="500" fill="hold"/>
                                        <p:tgtEl>
                                          <p:spTgt spid="972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728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728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05000" y="1905000"/>
            <a:ext cx="7162800" cy="2226250"/>
          </a:xfrm>
          <a:prstGeom prst="rect">
            <a:avLst/>
          </a:prstGeom>
        </p:spPr>
        <p:txBody>
          <a:bodyPr wrap="square">
            <a:spAutoFit/>
          </a:bodyPr>
          <a:lstStyle/>
          <a:p>
            <a:pPr>
              <a:lnSpc>
                <a:spcPct val="200000"/>
              </a:lnSpc>
            </a:pPr>
            <a:r>
              <a:rPr lang="en-US" sz="40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arker Felt"/>
                <a:cs typeface="Marker Felt"/>
              </a:rPr>
              <a:t>BUDGETING &amp; ACCOUNTING</a:t>
            </a:r>
            <a:r>
              <a:rPr lang="en-US" sz="60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arker Felt"/>
                <a:cs typeface="Marker Felt"/>
              </a:rPr>
              <a:t/>
            </a:r>
            <a:br>
              <a:rPr lang="en-US" sz="60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arker Felt"/>
                <a:cs typeface="Marker Felt"/>
              </a:rPr>
            </a:br>
            <a:r>
              <a:rPr lang="en-US" i="1" dirty="0" smtClean="0">
                <a:latin typeface="Marker Felt"/>
                <a:cs typeface="Marker Felt"/>
              </a:rPr>
              <a:t>        </a:t>
            </a:r>
            <a:r>
              <a:rPr lang="en-US" sz="32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arker Felt"/>
                <a:cs typeface="Marker Felt"/>
              </a:rPr>
              <a:t>in Financial Management</a:t>
            </a:r>
            <a:endParaRPr lang="en-US" sz="32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arker Felt"/>
              <a:cs typeface="Marker Felt"/>
            </a:endParaRPr>
          </a:p>
        </p:txBody>
      </p:sp>
    </p:spTree>
    <p:extLst>
      <p:ext uri="{BB962C8B-B14F-4D97-AF65-F5344CB8AC3E}">
        <p14:creationId xmlns:p14="http://schemas.microsoft.com/office/powerpoint/2010/main" val="245500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417638"/>
            <a:ext cx="8763000" cy="715962"/>
          </a:xfrm>
          <a:solidFill>
            <a:schemeClr val="bg1"/>
          </a:solidFill>
        </p:spPr>
        <p:txBody>
          <a:bodyPr/>
          <a:lstStyle/>
          <a:p>
            <a:r>
              <a:rPr lang="en-US" sz="3200" b="1" dirty="0" smtClean="0">
                <a:solidFill>
                  <a:schemeClr val="accent1"/>
                </a:solidFill>
                <a:latin typeface="Times New Roman" charset="0"/>
              </a:rPr>
              <a:t>BUDGETING </a:t>
            </a:r>
            <a:r>
              <a:rPr lang="en-US" sz="3200" b="1" dirty="0">
                <a:solidFill>
                  <a:schemeClr val="accent1"/>
                </a:solidFill>
                <a:latin typeface="Times New Roman" charset="0"/>
              </a:rPr>
              <a:t>&amp; </a:t>
            </a:r>
            <a:r>
              <a:rPr lang="en-US" sz="3200" b="1" dirty="0" smtClean="0">
                <a:solidFill>
                  <a:schemeClr val="accent1"/>
                </a:solidFill>
                <a:latin typeface="Times New Roman" charset="0"/>
              </a:rPr>
              <a:t>ACCOUNTING Objectives</a:t>
            </a:r>
            <a:endParaRPr lang="en-US" sz="3200" b="1" dirty="0">
              <a:solidFill>
                <a:schemeClr val="accent1"/>
              </a:solidFill>
              <a:latin typeface="Times New Roman" charset="0"/>
            </a:endParaRPr>
          </a:p>
        </p:txBody>
      </p:sp>
      <p:sp>
        <p:nvSpPr>
          <p:cNvPr id="53251" name="Rectangle 3"/>
          <p:cNvSpPr>
            <a:spLocks noGrp="1" noChangeArrowheads="1"/>
          </p:cNvSpPr>
          <p:nvPr>
            <p:ph type="body" idx="1"/>
          </p:nvPr>
        </p:nvSpPr>
        <p:spPr/>
        <p:txBody>
          <a:bodyPr/>
          <a:lstStyle/>
          <a:p>
            <a:r>
              <a:rPr lang="en-US" dirty="0">
                <a:latin typeface="Times New Roman" charset="0"/>
              </a:rPr>
              <a:t>Financial overview of </a:t>
            </a:r>
            <a:r>
              <a:rPr lang="en-US" dirty="0" smtClean="0">
                <a:latin typeface="Times New Roman" charset="0"/>
              </a:rPr>
              <a:t>the organization</a:t>
            </a:r>
            <a:endParaRPr lang="en-US" dirty="0">
              <a:latin typeface="Times New Roman" charset="0"/>
            </a:endParaRPr>
          </a:p>
          <a:p>
            <a:r>
              <a:rPr lang="en-US" dirty="0">
                <a:latin typeface="Times New Roman" charset="0"/>
              </a:rPr>
              <a:t>Business Office introduction </a:t>
            </a:r>
          </a:p>
          <a:p>
            <a:r>
              <a:rPr lang="en-US" dirty="0">
                <a:latin typeface="Times New Roman" charset="0"/>
              </a:rPr>
              <a:t>Controller</a:t>
            </a:r>
            <a:r>
              <a:rPr lang="ja-JP" altLang="en-US" dirty="0">
                <a:latin typeface="Times New Roman" charset="0"/>
              </a:rPr>
              <a:t>’</a:t>
            </a:r>
            <a:r>
              <a:rPr lang="en-US" dirty="0">
                <a:latin typeface="Times New Roman" charset="0"/>
              </a:rPr>
              <a:t>s office and account structure</a:t>
            </a:r>
          </a:p>
          <a:p>
            <a:r>
              <a:rPr lang="en-US" dirty="0">
                <a:latin typeface="Times New Roman" charset="0"/>
              </a:rPr>
              <a:t>Administrative systems, Banner Finance</a:t>
            </a:r>
          </a:p>
          <a:p>
            <a:r>
              <a:rPr lang="en-US" dirty="0">
                <a:latin typeface="Times New Roman" charset="0"/>
              </a:rPr>
              <a:t>Budget Services and the budget process</a:t>
            </a:r>
          </a:p>
          <a:p>
            <a:endParaRPr lang="en-US" dirty="0">
              <a:latin typeface="Times New Roman" charset="0"/>
            </a:endParaRPr>
          </a:p>
        </p:txBody>
      </p:sp>
    </p:spTree>
    <p:extLst>
      <p:ext uri="{BB962C8B-B14F-4D97-AF65-F5344CB8AC3E}">
        <p14:creationId xmlns:p14="http://schemas.microsoft.com/office/powerpoint/2010/main" val="298565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33600" y="2667000"/>
            <a:ext cx="6781800" cy="715963"/>
          </a:xfrm>
        </p:spPr>
        <p:txBody>
          <a:bodyPr>
            <a:scene3d>
              <a:camera prst="perspectiveLeft"/>
              <a:lightRig rig="threePt" dir="t"/>
            </a:scene3d>
          </a:bodyPr>
          <a:lstStyle/>
          <a:p>
            <a:r>
              <a:rPr lang="en-US" b="1" dirty="0" smtClean="0">
                <a:ln w="17780" cmpd="sng">
                  <a:solidFill>
                    <a:schemeClr val="accent1">
                      <a:tint val="3000"/>
                    </a:schemeClr>
                  </a:solidFill>
                  <a:prstDash val="solid"/>
                  <a:miter lim="800000"/>
                </a:ln>
                <a:solidFill>
                  <a:srgbClr val="008000"/>
                </a:solidFill>
                <a:effectLst>
                  <a:glow rad="101600">
                    <a:schemeClr val="accent4">
                      <a:satMod val="175000"/>
                      <a:alpha val="40000"/>
                    </a:schemeClr>
                  </a:glow>
                  <a:outerShdw blurRad="50800" dist="38100" dir="18900000" algn="bl" rotWithShape="0">
                    <a:prstClr val="black">
                      <a:alpha val="40000"/>
                    </a:prstClr>
                  </a:outerShdw>
                </a:effectLst>
                <a:latin typeface="Tekton Pro BoldExt"/>
                <a:cs typeface="Tekton Pro BoldExt"/>
              </a:rPr>
              <a:t>Understanding the Numbers:  Essential for the Entrepreneur</a:t>
            </a:r>
            <a:endParaRPr lang="en-US" b="1" dirty="0">
              <a:ln w="17780" cmpd="sng">
                <a:solidFill>
                  <a:schemeClr val="accent1">
                    <a:tint val="3000"/>
                  </a:schemeClr>
                </a:solidFill>
                <a:prstDash val="solid"/>
                <a:miter lim="800000"/>
              </a:ln>
              <a:solidFill>
                <a:srgbClr val="008000"/>
              </a:solidFill>
              <a:effectLst>
                <a:glow rad="101600">
                  <a:schemeClr val="accent4">
                    <a:satMod val="175000"/>
                    <a:alpha val="40000"/>
                  </a:schemeClr>
                </a:glow>
                <a:outerShdw blurRad="50800" dist="38100" dir="18900000" algn="bl" rotWithShape="0">
                  <a:prstClr val="black">
                    <a:alpha val="40000"/>
                  </a:prstClr>
                </a:outerShdw>
              </a:effectLst>
              <a:latin typeface="Tekton Pro BoldExt"/>
              <a:cs typeface="Tekton Pro BoldEx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b="1">
                <a:latin typeface="Arial" charset="0"/>
              </a:rPr>
              <a:t>Reasons to Learn Finance</a:t>
            </a:r>
          </a:p>
        </p:txBody>
      </p:sp>
      <p:sp>
        <p:nvSpPr>
          <p:cNvPr id="3" name="Content Placeholder 2"/>
          <p:cNvSpPr>
            <a:spLocks noGrp="1"/>
          </p:cNvSpPr>
          <p:nvPr>
            <p:ph idx="1"/>
          </p:nvPr>
        </p:nvSpPr>
        <p:spPr/>
        <p:txBody>
          <a:bodyPr/>
          <a:lstStyle/>
          <a:p>
            <a:r>
              <a:rPr lang="en-US" sz="2800" b="1">
                <a:latin typeface="Arial" charset="0"/>
              </a:rPr>
              <a:t>There are things you cannot learn about a company any other way.  </a:t>
            </a:r>
          </a:p>
          <a:p>
            <a:r>
              <a:rPr lang="en-US" sz="2800" b="1">
                <a:latin typeface="Arial" charset="0"/>
              </a:rPr>
              <a:t>If you do not understand financial statements and what they tell you, you will be missing some critical information about the firm.  </a:t>
            </a:r>
          </a:p>
          <a:p>
            <a:r>
              <a:rPr lang="en-US" sz="2800" b="1">
                <a:latin typeface="Arial" charset="0"/>
              </a:rPr>
              <a:t>And hiring someone to do it for you, DOES NOT WORK!!</a:t>
            </a:r>
          </a:p>
        </p:txBody>
      </p:sp>
    </p:spTree>
    <p:extLst>
      <p:ext uri="{BB962C8B-B14F-4D97-AF65-F5344CB8AC3E}">
        <p14:creationId xmlns:p14="http://schemas.microsoft.com/office/powerpoint/2010/main" val="3377246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D" val="355"/>
  <p:tag name="ARTICULATE_SLIDE_THUMBNAIL_REFRESH" val="1"/>
  <p:tag name="ARTICULATE_USED_LAYOUT" val="7"/>
</p:tagLst>
</file>

<file path=ppt/theme/theme1.xml><?xml version="1.0" encoding="utf-8"?>
<a:theme xmlns:a="http://schemas.openxmlformats.org/drawingml/2006/main" name="powerpoint-template">
  <a:themeElements>
    <a:clrScheme name="">
      <a:dk1>
        <a:srgbClr val="4D4D4D"/>
      </a:dk1>
      <a:lt1>
        <a:srgbClr val="FFFFFF"/>
      </a:lt1>
      <a:dk2>
        <a:srgbClr val="4D4D4D"/>
      </a:dk2>
      <a:lt2>
        <a:srgbClr val="2E312F"/>
      </a:lt2>
      <a:accent1>
        <a:srgbClr val="6A6C6A"/>
      </a:accent1>
      <a:accent2>
        <a:srgbClr val="B1B1B1"/>
      </a:accent2>
      <a:accent3>
        <a:srgbClr val="FFFFFF"/>
      </a:accent3>
      <a:accent4>
        <a:srgbClr val="404040"/>
      </a:accent4>
      <a:accent5>
        <a:srgbClr val="B9BAB9"/>
      </a:accent5>
      <a:accent6>
        <a:srgbClr val="A0A0A0"/>
      </a:accent6>
      <a:hlink>
        <a:srgbClr val="1CCE1C"/>
      </a:hlink>
      <a:folHlink>
        <a:srgbClr val="D5D5D5"/>
      </a:folHlink>
    </a:clrScheme>
    <a:fontScheme name="powerpoint-template-24">
      <a:majorFont>
        <a:latin typeface="Microsoft Sans Serif"/>
        <a:ea typeface="ＭＳ Ｐゴシック"/>
        <a:cs typeface=""/>
      </a:majorFont>
      <a:minorFont>
        <a:latin typeface="Microsoft Sans Serif"/>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powerpoint-template.pot</Template>
  <TotalTime>960</TotalTime>
  <Words>1231</Words>
  <Application>Microsoft Macintosh PowerPoint</Application>
  <PresentationFormat>On-screen Show (4:3)</PresentationFormat>
  <Paragraphs>108</Paragraphs>
  <Slides>13</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Calibri</vt:lpstr>
      <vt:lpstr>Chalkduster</vt:lpstr>
      <vt:lpstr>Helvetica Neue</vt:lpstr>
      <vt:lpstr>Marker Felt</vt:lpstr>
      <vt:lpstr>Microsoft Sans Serif</vt:lpstr>
      <vt:lpstr>MS PGothic</vt:lpstr>
      <vt:lpstr>ＭＳ Ｐゴシック</vt:lpstr>
      <vt:lpstr>Tekton Pro BoldExt</vt:lpstr>
      <vt:lpstr>Times New Roman</vt:lpstr>
      <vt:lpstr>Arial</vt:lpstr>
      <vt:lpstr>powerpoint-template</vt:lpstr>
      <vt:lpstr>Small Business  Financial Management</vt:lpstr>
      <vt:lpstr>Let me introduce myself:</vt:lpstr>
      <vt:lpstr>Why Study Finance?</vt:lpstr>
      <vt:lpstr>Business Finance</vt:lpstr>
      <vt:lpstr>Goal Of Financial Management</vt:lpstr>
      <vt:lpstr>PowerPoint Presentation</vt:lpstr>
      <vt:lpstr>BUDGETING &amp; ACCOUNTING Objectives</vt:lpstr>
      <vt:lpstr>Understanding the Numbers:  Essential for the Entrepreneur</vt:lpstr>
      <vt:lpstr>Reasons to Learn Finance</vt:lpstr>
      <vt:lpstr>Understanding Financial Statements</vt:lpstr>
      <vt:lpstr>Why?</vt:lpstr>
      <vt:lpstr>Key Takeaways from This Module</vt:lpstr>
      <vt:lpstr>PowerPoint Presentation</vt:lpstr>
    </vt:vector>
  </TitlesOfParts>
  <Company>Templates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SmileTemplates.com</dc:creator>
  <cp:lastModifiedBy>Amanda Gibson</cp:lastModifiedBy>
  <cp:revision>166</cp:revision>
  <dcterms:created xsi:type="dcterms:W3CDTF">2007-04-02T02:11:51Z</dcterms:created>
  <dcterms:modified xsi:type="dcterms:W3CDTF">2016-07-20T22:55:52Z</dcterms:modified>
</cp:coreProperties>
</file>