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jpg" ContentType="image/jpe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81" r:id="rId3"/>
    <p:sldId id="262" r:id="rId4"/>
    <p:sldId id="263" r:id="rId5"/>
    <p:sldId id="266" r:id="rId6"/>
    <p:sldId id="269" r:id="rId7"/>
    <p:sldId id="272" r:id="rId8"/>
    <p:sldId id="273" r:id="rId9"/>
    <p:sldId id="274" r:id="rId10"/>
    <p:sldId id="276" r:id="rId11"/>
    <p:sldId id="277" r:id="rId12"/>
    <p:sldId id="278" r:id="rId13"/>
    <p:sldId id="279" r:id="rId14"/>
    <p:sldId id="28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FFF"/>
    <a:srgbClr val="F7E289"/>
    <a:srgbClr val="FF9E1D"/>
    <a:srgbClr val="D68B1C"/>
    <a:srgbClr val="D09622"/>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49"/>
    <p:restoredTop sz="79427"/>
  </p:normalViewPr>
  <p:slideViewPr>
    <p:cSldViewPr>
      <p:cViewPr varScale="1">
        <p:scale>
          <a:sx n="131" d="100"/>
          <a:sy n="131" d="100"/>
        </p:scale>
        <p:origin x="704" y="176"/>
      </p:cViewPr>
      <p:guideLst>
        <p:guide orient="horz" pos="2160"/>
        <p:guide pos="2880"/>
      </p:guideLst>
    </p:cSldViewPr>
  </p:slideViewPr>
  <p:notesTextViewPr>
    <p:cViewPr>
      <p:scale>
        <a:sx n="1" d="1"/>
        <a:sy n="1" d="1"/>
      </p:scale>
      <p:origin x="0" y="0"/>
    </p:cViewPr>
  </p:notesTextViewPr>
  <p:sorterViewPr>
    <p:cViewPr>
      <p:scale>
        <a:sx n="119" d="100"/>
        <a:sy n="119" d="100"/>
      </p:scale>
      <p:origin x="0" y="0"/>
    </p:cViewPr>
  </p:sorterViewPr>
  <p:gridSpacing cx="152705" cy="152705"/>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5322BF-CBA3-4F4F-9520-A42C195E9057}" type="datetimeFigureOut">
              <a:rPr lang="en-US" smtClean="0"/>
              <a:t>7/19/16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164550-E887-E347-8F74-9AA9A2926739}" type="slidenum">
              <a:rPr lang="en-US" smtClean="0"/>
              <a:t>‹#›</a:t>
            </a:fld>
            <a:endParaRPr lang="en-US"/>
          </a:p>
        </p:txBody>
      </p:sp>
    </p:spTree>
    <p:extLst>
      <p:ext uri="{BB962C8B-B14F-4D97-AF65-F5344CB8AC3E}">
        <p14:creationId xmlns:p14="http://schemas.microsoft.com/office/powerpoint/2010/main" val="1297752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a diverse and successful global career encompassing multiple industries and continents, I differentiated myself as an internationalist and global professional; including living and working abroad with multi-national companies. As a senior professional, I’ve proven global success in the deployment of modern leadership, organizational development and management tools and techniques, as well as significant strategic and operational </a:t>
            </a:r>
          </a:p>
          <a:p>
            <a:r>
              <a:rPr lang="en-US" dirty="0" smtClean="0"/>
              <a:t>experience in both for-profit and non-for-profit companies.</a:t>
            </a:r>
          </a:p>
          <a:p>
            <a:endParaRPr lang="en-US" dirty="0"/>
          </a:p>
        </p:txBody>
      </p:sp>
      <p:sp>
        <p:nvSpPr>
          <p:cNvPr id="4" name="Slide Number Placeholder 3"/>
          <p:cNvSpPr>
            <a:spLocks noGrp="1"/>
          </p:cNvSpPr>
          <p:nvPr>
            <p:ph type="sldNum" sz="quarter" idx="10"/>
          </p:nvPr>
        </p:nvSpPr>
        <p:spPr/>
        <p:txBody>
          <a:bodyPr/>
          <a:lstStyle/>
          <a:p>
            <a:fld id="{04164550-E887-E347-8F74-9AA9A2926739}" type="slidenum">
              <a:rPr lang="en-US" smtClean="0"/>
              <a:t>2</a:t>
            </a:fld>
            <a:endParaRPr lang="en-US"/>
          </a:p>
        </p:txBody>
      </p:sp>
    </p:spTree>
    <p:extLst>
      <p:ext uri="{BB962C8B-B14F-4D97-AF65-F5344CB8AC3E}">
        <p14:creationId xmlns:p14="http://schemas.microsoft.com/office/powerpoint/2010/main" val="371229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A22F7B89-093E-8E4D-8835-C6744DBAB651}" type="slidenum">
              <a:rPr lang="en-US" sz="1200">
                <a:cs typeface="Arial" charset="0"/>
              </a:rPr>
              <a:pPr eaLnBrk="1" hangingPunct="1"/>
              <a:t>11</a:t>
            </a:fld>
            <a:endParaRPr lang="en-US" sz="1200">
              <a:cs typeface="Arial" charset="0"/>
            </a:endParaRPr>
          </a:p>
        </p:txBody>
      </p:sp>
      <p:sp>
        <p:nvSpPr>
          <p:cNvPr id="36866"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686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Today</a:t>
            </a:r>
            <a:r>
              <a:rPr lang="ja-JP" altLang="en-US">
                <a:latin typeface="Calibri" charset="0"/>
              </a:rPr>
              <a:t>’</a:t>
            </a:r>
            <a:r>
              <a:rPr lang="en-US" altLang="ja-JP">
                <a:latin typeface="Calibri" charset="0"/>
              </a:rPr>
              <a:t>s companies look for managers who are intelligent, highly motivated people with the ability to create and sustain a vision for the organization. Critical thinking is the ability to analyze and assess information to pinpoint problems or opportunities. The challenges in today</a:t>
            </a:r>
            <a:r>
              <a:rPr lang="ja-JP" altLang="en-US">
                <a:latin typeface="Calibri" charset="0"/>
              </a:rPr>
              <a:t>’</a:t>
            </a:r>
            <a:r>
              <a:rPr lang="en-US" altLang="ja-JP">
                <a:latin typeface="Calibri" charset="0"/>
              </a:rPr>
              <a:t>s marketplace require managers to perceive the marketplace needs and what an organization must do to satisfy them. There are many challenges facing today</a:t>
            </a:r>
            <a:r>
              <a:rPr lang="ja-JP" altLang="en-US">
                <a:latin typeface="Calibri" charset="0"/>
              </a:rPr>
              <a:t>’</a:t>
            </a:r>
            <a:r>
              <a:rPr lang="en-US" altLang="ja-JP">
                <a:latin typeface="Calibri" charset="0"/>
              </a:rPr>
              <a:t>s managers.</a:t>
            </a:r>
            <a:endParaRPr lang="en-US">
              <a:latin typeface="Calibri" charset="0"/>
            </a:endParaRPr>
          </a:p>
        </p:txBody>
      </p:sp>
    </p:spTree>
    <p:extLst>
      <p:ext uri="{BB962C8B-B14F-4D97-AF65-F5344CB8AC3E}">
        <p14:creationId xmlns:p14="http://schemas.microsoft.com/office/powerpoint/2010/main" val="461536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B44D7551-7CFE-D548-9AEA-588FC66C0A31}" type="slidenum">
              <a:rPr lang="en-US" sz="1200">
                <a:cs typeface="Arial" charset="0"/>
              </a:rPr>
              <a:pPr eaLnBrk="1" hangingPunct="1"/>
              <a:t>12</a:t>
            </a:fld>
            <a:endParaRPr lang="en-US" sz="1200">
              <a:cs typeface="Arial" charset="0"/>
            </a:endParaRPr>
          </a:p>
        </p:txBody>
      </p:sp>
      <p:sp>
        <p:nvSpPr>
          <p:cNvPr id="38914"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891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Creativity and critical thinking are imperative in today</a:t>
            </a:r>
            <a:r>
              <a:rPr lang="ja-JP" altLang="en-US">
                <a:latin typeface="Calibri" charset="0"/>
              </a:rPr>
              <a:t>’</a:t>
            </a:r>
            <a:r>
              <a:rPr lang="en-US" altLang="ja-JP">
                <a:latin typeface="Calibri" charset="0"/>
              </a:rPr>
              <a:t>s workplace, but they must lead to action. These are essential characteristics of the 21</a:t>
            </a:r>
            <a:r>
              <a:rPr lang="en-US" altLang="ja-JP" baseline="30000">
                <a:latin typeface="Calibri" charset="0"/>
              </a:rPr>
              <a:t>st</a:t>
            </a:r>
            <a:r>
              <a:rPr lang="en-US" altLang="ja-JP">
                <a:latin typeface="Calibri" charset="0"/>
              </a:rPr>
              <a:t>-century workforce. These skills are important throughout the organization.</a:t>
            </a:r>
          </a:p>
          <a:p>
            <a:pPr>
              <a:spcBef>
                <a:spcPct val="0"/>
              </a:spcBef>
            </a:pPr>
            <a:endParaRPr lang="en-US">
              <a:latin typeface="Calibri" charset="0"/>
            </a:endParaRPr>
          </a:p>
          <a:p>
            <a:pPr>
              <a:spcBef>
                <a:spcPct val="0"/>
              </a:spcBef>
            </a:pPr>
            <a:r>
              <a:rPr lang="en-US">
                <a:latin typeface="Calibri" charset="0"/>
              </a:rPr>
              <a:t>Class Activity: Lead a class </a:t>
            </a:r>
            <a:r>
              <a:rPr lang="ja-JP" altLang="en-US">
                <a:latin typeface="Calibri" charset="0"/>
              </a:rPr>
              <a:t>“</a:t>
            </a:r>
            <a:r>
              <a:rPr lang="en-US" altLang="ja-JP">
                <a:latin typeface="Calibri" charset="0"/>
              </a:rPr>
              <a:t>brainstorming</a:t>
            </a:r>
            <a:r>
              <a:rPr lang="ja-JP" altLang="en-US">
                <a:latin typeface="Calibri" charset="0"/>
              </a:rPr>
              <a:t>”</a:t>
            </a:r>
            <a:r>
              <a:rPr lang="en-US" altLang="ja-JP">
                <a:latin typeface="Calibri" charset="0"/>
              </a:rPr>
              <a:t> discussion asking students for a name for a new oil and lubrication business that also will sell coffee and snacks while customers wait in a comfortable lounge area. </a:t>
            </a:r>
            <a:endParaRPr lang="en-US">
              <a:latin typeface="Calibri" charset="0"/>
            </a:endParaRPr>
          </a:p>
        </p:txBody>
      </p:sp>
    </p:spTree>
    <p:extLst>
      <p:ext uri="{BB962C8B-B14F-4D97-AF65-F5344CB8AC3E}">
        <p14:creationId xmlns:p14="http://schemas.microsoft.com/office/powerpoint/2010/main" val="327711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7AF743CE-A303-504D-8B72-F9D7DD8F34E8}" type="slidenum">
              <a:rPr lang="en-US" sz="1200">
                <a:cs typeface="Arial" charset="0"/>
              </a:rPr>
              <a:pPr eaLnBrk="1" hangingPunct="1"/>
              <a:t>13</a:t>
            </a:fld>
            <a:endParaRPr lang="en-US" sz="1200">
              <a:cs typeface="Arial" charset="0"/>
            </a:endParaRPr>
          </a:p>
        </p:txBody>
      </p:sp>
      <p:sp>
        <p:nvSpPr>
          <p:cNvPr id="40962"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4096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Changes brought on by technology, the marketplace, and global competition require leadership. Organizational change may come internally from new company goals, emerging employee needs, labor union demands, or production problems. External forces might include feedback from customers, developments in the international marketplace, economic trends, and new technologies.</a:t>
            </a:r>
          </a:p>
        </p:txBody>
      </p:sp>
    </p:spTree>
    <p:extLst>
      <p:ext uri="{BB962C8B-B14F-4D97-AF65-F5344CB8AC3E}">
        <p14:creationId xmlns:p14="http://schemas.microsoft.com/office/powerpoint/2010/main" val="1699512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B75575D-B116-4D1B-BE2A-7666D9BDC573}" type="slidenum">
              <a:rPr lang="en-US" altLang="en-US" smtClean="0"/>
              <a:pPr>
                <a:defRPr/>
              </a:pPr>
              <a:t>14</a:t>
            </a:fld>
            <a:endParaRPr lang="en-US" altLang="en-US"/>
          </a:p>
        </p:txBody>
      </p:sp>
    </p:spTree>
    <p:extLst>
      <p:ext uri="{BB962C8B-B14F-4D97-AF65-F5344CB8AC3E}">
        <p14:creationId xmlns:p14="http://schemas.microsoft.com/office/powerpoint/2010/main" val="501064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A97AC92E-3FBD-BE4E-BC35-631693EF2845}" type="slidenum">
              <a:rPr lang="en-US" sz="1200">
                <a:cs typeface="Arial" charset="0"/>
              </a:rPr>
              <a:pPr eaLnBrk="1" hangingPunct="1"/>
              <a:t>3</a:t>
            </a:fld>
            <a:endParaRPr lang="en-US" sz="1200">
              <a:cs typeface="Arial" charset="0"/>
            </a:endParaRPr>
          </a:p>
        </p:txBody>
      </p:sp>
      <p:sp>
        <p:nvSpPr>
          <p:cNvPr id="6146"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6147" name="Rectangle 3"/>
          <p:cNvSpPr>
            <a:spLocks noGrp="1" noChangeArrowheads="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228825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7421031B-7CB3-BE42-B14D-779F31675975}" type="slidenum">
              <a:rPr lang="en-US" sz="1200">
                <a:cs typeface="Arial" charset="0"/>
              </a:rPr>
              <a:pPr eaLnBrk="1" hangingPunct="1"/>
              <a:t>4</a:t>
            </a:fld>
            <a:endParaRPr lang="en-US" sz="1200">
              <a:cs typeface="Arial" charset="0"/>
            </a:endParaRPr>
          </a:p>
        </p:txBody>
      </p:sp>
      <p:sp>
        <p:nvSpPr>
          <p:cNvPr id="8194"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819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Some businesses produce tangible goods while others provide services. Businesses are large enterprises like General Electric or Microsoft or the small cleaners in your neighborhood. Profits are the central focus of business because without profits, a company could not survive. </a:t>
            </a:r>
          </a:p>
          <a:p>
            <a:pPr>
              <a:spcBef>
                <a:spcPct val="0"/>
              </a:spcBef>
            </a:pPr>
            <a:endParaRPr lang="en-US">
              <a:latin typeface="Calibri" charset="0"/>
            </a:endParaRPr>
          </a:p>
        </p:txBody>
      </p:sp>
    </p:spTree>
    <p:extLst>
      <p:ext uri="{BB962C8B-B14F-4D97-AF65-F5344CB8AC3E}">
        <p14:creationId xmlns:p14="http://schemas.microsoft.com/office/powerpoint/2010/main" val="1867559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74701401-9A59-C540-81CF-57B984845C81}" type="slidenum">
              <a:rPr lang="en-US" sz="1200">
                <a:cs typeface="Arial" charset="0"/>
              </a:rPr>
              <a:pPr eaLnBrk="1" hangingPunct="1"/>
              <a:t>5</a:t>
            </a:fld>
            <a:endParaRPr lang="en-US" sz="1200">
              <a:cs typeface="Arial" charset="0"/>
            </a:endParaRPr>
          </a:p>
        </p:txBody>
      </p:sp>
      <p:sp>
        <p:nvSpPr>
          <p:cNvPr id="14338"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433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Adam Smith first described capitalism in his famous book, </a:t>
            </a:r>
            <a:r>
              <a:rPr lang="en-US" i="1">
                <a:latin typeface="Calibri" charset="0"/>
              </a:rPr>
              <a:t>Wealth of Nations, </a:t>
            </a:r>
            <a:r>
              <a:rPr lang="en-US">
                <a:latin typeface="Calibri" charset="0"/>
              </a:rPr>
              <a:t>and coined the phrase </a:t>
            </a:r>
            <a:r>
              <a:rPr lang="ja-JP" altLang="en-US">
                <a:latin typeface="Calibri" charset="0"/>
              </a:rPr>
              <a:t>“</a:t>
            </a:r>
            <a:r>
              <a:rPr lang="en-US" altLang="ja-JP">
                <a:latin typeface="Calibri" charset="0"/>
              </a:rPr>
              <a:t>Invisible Hand.</a:t>
            </a:r>
            <a:r>
              <a:rPr lang="ja-JP" altLang="en-US">
                <a:latin typeface="Calibri" charset="0"/>
              </a:rPr>
              <a:t>”</a:t>
            </a:r>
            <a:r>
              <a:rPr lang="en-US" altLang="ja-JP">
                <a:latin typeface="Calibri" charset="0"/>
              </a:rPr>
              <a:t> The private enterprise system minimizes government interference in economic activity. Firms are rewarded for their ability to compete and meet consumer needs. Competition regulates economic life and is a key premise of capitalism in the US. To compete, each firm must find a competitive differentiation – the unique combination of organizational abilities, products, and approaches.</a:t>
            </a:r>
          </a:p>
          <a:p>
            <a:pPr>
              <a:spcBef>
                <a:spcPct val="0"/>
              </a:spcBef>
            </a:pPr>
            <a:endParaRPr lang="en-US">
              <a:latin typeface="Calibri" charset="0"/>
            </a:endParaRPr>
          </a:p>
          <a:p>
            <a:pPr>
              <a:spcBef>
                <a:spcPct val="0"/>
              </a:spcBef>
            </a:pPr>
            <a:r>
              <a:rPr lang="en-US">
                <a:latin typeface="Calibri" charset="0"/>
              </a:rPr>
              <a:t>Lecture Enhancer: Name two of Walmart</a:t>
            </a:r>
            <a:r>
              <a:rPr lang="ja-JP" altLang="en-US">
                <a:latin typeface="Calibri" charset="0"/>
              </a:rPr>
              <a:t>’</a:t>
            </a:r>
            <a:r>
              <a:rPr lang="en-US" altLang="ja-JP">
                <a:latin typeface="Calibri" charset="0"/>
              </a:rPr>
              <a:t>s competitors. </a:t>
            </a:r>
          </a:p>
          <a:p>
            <a:pPr>
              <a:spcBef>
                <a:spcPct val="0"/>
              </a:spcBef>
            </a:pPr>
            <a:endParaRPr lang="en-US">
              <a:latin typeface="Calibri" charset="0"/>
            </a:endParaRPr>
          </a:p>
          <a:p>
            <a:pPr>
              <a:spcBef>
                <a:spcPct val="0"/>
              </a:spcBef>
            </a:pPr>
            <a:r>
              <a:rPr lang="en-US">
                <a:latin typeface="Calibri" charset="0"/>
              </a:rPr>
              <a:t>Lecture Enhancer: How does Walmart differentiate itself among its competitors?</a:t>
            </a:r>
          </a:p>
          <a:p>
            <a:pPr>
              <a:spcBef>
                <a:spcPct val="0"/>
              </a:spcBef>
            </a:pPr>
            <a:endParaRPr lang="en-US">
              <a:latin typeface="Calibri" charset="0"/>
            </a:endParaRPr>
          </a:p>
        </p:txBody>
      </p:sp>
    </p:spTree>
    <p:extLst>
      <p:ext uri="{BB962C8B-B14F-4D97-AF65-F5344CB8AC3E}">
        <p14:creationId xmlns:p14="http://schemas.microsoft.com/office/powerpoint/2010/main" val="1537373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B93B60BD-CE2C-CB4C-833F-56F6C2313486}" type="slidenum">
              <a:rPr lang="en-US" sz="1200">
                <a:cs typeface="Arial" charset="0"/>
              </a:rPr>
              <a:pPr eaLnBrk="1" hangingPunct="1"/>
              <a:t>6</a:t>
            </a:fld>
            <a:endParaRPr lang="en-US" sz="1200">
              <a:cs typeface="Arial" charset="0"/>
            </a:endParaRPr>
          </a:p>
        </p:txBody>
      </p:sp>
      <p:sp>
        <p:nvSpPr>
          <p:cNvPr id="20482"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latin typeface="Calibri" charset="0"/>
              </a:rPr>
              <a:t>In 400 years, the U.S. business history has gone through six distinct time periods: the colonial period, the Industrial Revolution, the age of industrial entrepreneurs, the production era, the marketing era, and the relationship era.  All of these periods are unique because they have influenced U.S business practices in different ways.</a:t>
            </a:r>
          </a:p>
          <a:p>
            <a:pPr>
              <a:spcBef>
                <a:spcPct val="0"/>
              </a:spcBef>
            </a:pPr>
            <a:endParaRPr lang="en-US" dirty="0">
              <a:latin typeface="Calibri" charset="0"/>
            </a:endParaRPr>
          </a:p>
          <a:p>
            <a:pPr>
              <a:spcBef>
                <a:spcPct val="0"/>
              </a:spcBef>
            </a:pPr>
            <a:r>
              <a:rPr lang="en-US" dirty="0">
                <a:latin typeface="Calibri" charset="0"/>
              </a:rPr>
              <a:t>Class Activity: Ask students to provide examples of people today who currently earn their income by the making of crafts.</a:t>
            </a:r>
          </a:p>
          <a:p>
            <a:pPr>
              <a:spcBef>
                <a:spcPct val="0"/>
              </a:spcBef>
            </a:pPr>
            <a:endParaRPr lang="en-US" dirty="0">
              <a:latin typeface="Calibri" charset="0"/>
            </a:endParaRPr>
          </a:p>
          <a:p>
            <a:pPr>
              <a:spcBef>
                <a:spcPct val="0"/>
              </a:spcBef>
            </a:pPr>
            <a:r>
              <a:rPr lang="en-US" dirty="0">
                <a:latin typeface="Calibri" charset="0"/>
              </a:rPr>
              <a:t>Class Activity: Lead a discussion to identify the oldest companies in the local area or state that continue their operations.</a:t>
            </a:r>
          </a:p>
          <a:p>
            <a:pPr>
              <a:spcBef>
                <a:spcPct val="0"/>
              </a:spcBef>
            </a:pPr>
            <a:endParaRPr lang="en-US" dirty="0">
              <a:latin typeface="Calibri" charset="0"/>
            </a:endParaRPr>
          </a:p>
          <a:p>
            <a:pPr>
              <a:spcBef>
                <a:spcPct val="0"/>
              </a:spcBef>
            </a:pPr>
            <a:r>
              <a:rPr lang="en-US" dirty="0">
                <a:latin typeface="Calibri" charset="0"/>
              </a:rPr>
              <a:t>Lecture Enhancer: Compare the options available to buyers of a Ford automobile today compared to during the production era.</a:t>
            </a:r>
          </a:p>
          <a:p>
            <a:pPr>
              <a:spcBef>
                <a:spcPct val="0"/>
              </a:spcBef>
            </a:pPr>
            <a:endParaRPr lang="en-US" dirty="0">
              <a:latin typeface="Calibri" charset="0"/>
            </a:endParaRPr>
          </a:p>
          <a:p>
            <a:pPr>
              <a:spcBef>
                <a:spcPct val="0"/>
              </a:spcBef>
            </a:pPr>
            <a:r>
              <a:rPr lang="en-US" dirty="0">
                <a:latin typeface="Calibri" charset="0"/>
              </a:rPr>
              <a:t>Lecture Enhancer: Compare and contrast the brand identities of Walmart and Target.</a:t>
            </a:r>
          </a:p>
          <a:p>
            <a:pPr>
              <a:spcBef>
                <a:spcPct val="0"/>
              </a:spcBef>
            </a:pPr>
            <a:endParaRPr lang="en-US" dirty="0">
              <a:latin typeface="Calibri" charset="0"/>
            </a:endParaRPr>
          </a:p>
          <a:p>
            <a:pPr>
              <a:spcBef>
                <a:spcPct val="0"/>
              </a:spcBef>
            </a:pPr>
            <a:r>
              <a:rPr lang="en-US" dirty="0">
                <a:latin typeface="Calibri" charset="0"/>
              </a:rPr>
              <a:t>Lecture Enhancer: Give 3 examples of different brands of athletic shoes. How does each brand differentiate itself within the market?</a:t>
            </a:r>
          </a:p>
        </p:txBody>
      </p:sp>
    </p:spTree>
    <p:extLst>
      <p:ext uri="{BB962C8B-B14F-4D97-AF65-F5344CB8AC3E}">
        <p14:creationId xmlns:p14="http://schemas.microsoft.com/office/powerpoint/2010/main" val="1158127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333E4954-AE6A-B64C-9958-F4AC67BFAD0C}" type="slidenum">
              <a:rPr lang="en-US" sz="1200">
                <a:cs typeface="Arial" charset="0"/>
              </a:rPr>
              <a:pPr eaLnBrk="1" hangingPunct="1"/>
              <a:t>7</a:t>
            </a:fld>
            <a:endParaRPr lang="en-US" sz="1200">
              <a:cs typeface="Arial" charset="0"/>
            </a:endParaRPr>
          </a:p>
        </p:txBody>
      </p:sp>
      <p:sp>
        <p:nvSpPr>
          <p:cNvPr id="26626"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2662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A skilled and knowledgeable workforce is an essential resource for keeping pace with the changing business world. A first-class workforce can be the foundation of a firm</a:t>
            </a:r>
            <a:r>
              <a:rPr lang="ja-JP" altLang="en-US">
                <a:latin typeface="Calibri" charset="0"/>
              </a:rPr>
              <a:t>’</a:t>
            </a:r>
            <a:r>
              <a:rPr lang="en-US" altLang="ja-JP">
                <a:latin typeface="Calibri" charset="0"/>
              </a:rPr>
              <a:t>s competitive differentiation, providing important advantages over competing business. </a:t>
            </a:r>
            <a:endParaRPr lang="en-US">
              <a:latin typeface="Calibri" charset="0"/>
            </a:endParaRPr>
          </a:p>
        </p:txBody>
      </p:sp>
    </p:spTree>
    <p:extLst>
      <p:ext uri="{BB962C8B-B14F-4D97-AF65-F5344CB8AC3E}">
        <p14:creationId xmlns:p14="http://schemas.microsoft.com/office/powerpoint/2010/main" val="77353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FE6DF6D8-72DD-3148-AC94-FBD255801F60}" type="slidenum">
              <a:rPr lang="en-US" sz="1200">
                <a:cs typeface="Arial" charset="0"/>
              </a:rPr>
              <a:pPr eaLnBrk="1" hangingPunct="1"/>
              <a:t>8</a:t>
            </a:fld>
            <a:endParaRPr lang="en-US" sz="1200">
              <a:cs typeface="Arial" charset="0"/>
            </a:endParaRPr>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2867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There is a widening age spectrum of the workforce. This broad age diversity brings management challenges with it, such as accommodating a variety of work-life styles, changing expectations of work, and varying levels of technological expertise. Use the census.gov website to review the population information (age, education, income, etc.) for some zip codes in your geographic area.</a:t>
            </a:r>
          </a:p>
          <a:p>
            <a:pPr>
              <a:spcBef>
                <a:spcPct val="0"/>
              </a:spcBef>
            </a:pPr>
            <a:endParaRPr lang="en-US">
              <a:latin typeface="Calibri" charset="0"/>
            </a:endParaRPr>
          </a:p>
          <a:p>
            <a:pPr>
              <a:spcBef>
                <a:spcPct val="0"/>
              </a:spcBef>
            </a:pPr>
            <a:r>
              <a:rPr lang="en-US">
                <a:latin typeface="Calibri" charset="0"/>
              </a:rPr>
              <a:t>Class Activity: Ask students what businesses might benefit or suffer from the aging </a:t>
            </a:r>
            <a:r>
              <a:rPr lang="ja-JP" altLang="en-US">
                <a:latin typeface="Calibri" charset="0"/>
              </a:rPr>
              <a:t>“</a:t>
            </a:r>
            <a:r>
              <a:rPr lang="en-US" altLang="ja-JP">
                <a:latin typeface="Calibri" charset="0"/>
              </a:rPr>
              <a:t>baby boomer" population. </a:t>
            </a:r>
          </a:p>
          <a:p>
            <a:pPr>
              <a:spcBef>
                <a:spcPct val="0"/>
              </a:spcBef>
            </a:pPr>
            <a:endParaRPr lang="en-US">
              <a:latin typeface="Calibri" charset="0"/>
            </a:endParaRPr>
          </a:p>
          <a:p>
            <a:pPr>
              <a:spcBef>
                <a:spcPct val="0"/>
              </a:spcBef>
            </a:pPr>
            <a:r>
              <a:rPr lang="en-US">
                <a:latin typeface="Calibri" charset="0"/>
              </a:rPr>
              <a:t>Lecture Enhancer: What unique skills might each generation bring to the workplace?</a:t>
            </a:r>
          </a:p>
          <a:p>
            <a:pPr>
              <a:spcBef>
                <a:spcPct val="0"/>
              </a:spcBef>
            </a:pPr>
            <a:endParaRPr lang="en-US">
              <a:latin typeface="Calibri" charset="0"/>
            </a:endParaRPr>
          </a:p>
          <a:p>
            <a:pPr>
              <a:spcBef>
                <a:spcPct val="0"/>
              </a:spcBef>
            </a:pPr>
            <a:endParaRPr lang="en-US">
              <a:latin typeface="Calibri" charset="0"/>
            </a:endParaRPr>
          </a:p>
        </p:txBody>
      </p:sp>
    </p:spTree>
    <p:extLst>
      <p:ext uri="{BB962C8B-B14F-4D97-AF65-F5344CB8AC3E}">
        <p14:creationId xmlns:p14="http://schemas.microsoft.com/office/powerpoint/2010/main" val="852130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E82A1A9F-D013-CA40-8FB8-BD1D71BBD40E}" type="slidenum">
              <a:rPr lang="en-US" sz="1200">
                <a:cs typeface="Arial" charset="0"/>
              </a:rPr>
              <a:pPr eaLnBrk="1" hangingPunct="1"/>
              <a:t>9</a:t>
            </a:fld>
            <a:endParaRPr lang="en-US" sz="1200">
              <a:cs typeface="Arial" charset="0"/>
            </a:endParaRPr>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072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Diverse employee teams and workforces tend to perform tasks more effectively and develop better solutions to business problems because of their varied perspectives and experiences. Attention to diversity issues can help them avoid damaging legal battles.</a:t>
            </a:r>
          </a:p>
          <a:p>
            <a:pPr>
              <a:spcBef>
                <a:spcPct val="0"/>
              </a:spcBef>
            </a:pPr>
            <a:endParaRPr lang="en-US">
              <a:latin typeface="Calibri" charset="0"/>
            </a:endParaRPr>
          </a:p>
          <a:p>
            <a:pPr>
              <a:spcBef>
                <a:spcPct val="0"/>
              </a:spcBef>
            </a:pPr>
            <a:r>
              <a:rPr lang="en-US">
                <a:latin typeface="Calibri" charset="0"/>
              </a:rPr>
              <a:t>Class Activity: Obtain the class' experiences in working in teams with diverse membership. What were the benefits and difficulties the teams encountered?</a:t>
            </a:r>
          </a:p>
          <a:p>
            <a:pPr>
              <a:spcBef>
                <a:spcPct val="0"/>
              </a:spcBef>
            </a:pPr>
            <a:endParaRPr lang="en-US">
              <a:latin typeface="Calibri" charset="0"/>
            </a:endParaRPr>
          </a:p>
          <a:p>
            <a:pPr>
              <a:spcBef>
                <a:spcPct val="0"/>
              </a:spcBef>
            </a:pPr>
            <a:r>
              <a:rPr lang="en-US">
                <a:latin typeface="Calibri" charset="0"/>
              </a:rPr>
              <a:t>Lecture Enhancer: Why might diverse workforces offer more innovative solutions to business problems than homogeneous workforces?</a:t>
            </a:r>
          </a:p>
          <a:p>
            <a:pPr>
              <a:spcBef>
                <a:spcPct val="0"/>
              </a:spcBef>
            </a:pPr>
            <a:r>
              <a:rPr lang="en-US">
                <a:latin typeface="Calibri" charset="0"/>
              </a:rPr>
              <a:t> </a:t>
            </a:r>
          </a:p>
          <a:p>
            <a:pPr>
              <a:spcBef>
                <a:spcPct val="0"/>
              </a:spcBef>
            </a:pPr>
            <a:endParaRPr lang="en-US">
              <a:latin typeface="Calibri" charset="0"/>
            </a:endParaRPr>
          </a:p>
        </p:txBody>
      </p:sp>
    </p:spTree>
    <p:extLst>
      <p:ext uri="{BB962C8B-B14F-4D97-AF65-F5344CB8AC3E}">
        <p14:creationId xmlns:p14="http://schemas.microsoft.com/office/powerpoint/2010/main" val="184518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65E5BB49-DFE0-B645-8267-2DCAEE9548E2}" type="slidenum">
              <a:rPr lang="en-US" sz="1200">
                <a:cs typeface="Arial" charset="0"/>
              </a:rPr>
              <a:pPr eaLnBrk="1" hangingPunct="1"/>
              <a:t>10</a:t>
            </a:fld>
            <a:endParaRPr lang="en-US" sz="1200">
              <a:cs typeface="Arial" charset="0"/>
            </a:endParaRPr>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481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Workers want a flexible work-life balance that rewards them for their skills. These workers use technology and manage their own careers. The relationship between employees and workers needs to be a valuable partnership that drives innovation through collaboration.</a:t>
            </a:r>
          </a:p>
          <a:p>
            <a:pPr>
              <a:spcBef>
                <a:spcPct val="0"/>
              </a:spcBef>
            </a:pPr>
            <a:endParaRPr lang="en-US">
              <a:latin typeface="Calibri" charset="0"/>
            </a:endParaRPr>
          </a:p>
          <a:p>
            <a:pPr>
              <a:spcBef>
                <a:spcPct val="0"/>
              </a:spcBef>
            </a:pPr>
            <a:r>
              <a:rPr lang="en-US">
                <a:latin typeface="Calibri" charset="0"/>
              </a:rPr>
              <a:t>Class Activity: Survey the class to see if how many students work on a flexible or part- time basis. </a:t>
            </a:r>
          </a:p>
          <a:p>
            <a:pPr>
              <a:spcBef>
                <a:spcPct val="0"/>
              </a:spcBef>
            </a:pPr>
            <a:endParaRPr lang="en-US">
              <a:latin typeface="Calibri" charset="0"/>
            </a:endParaRPr>
          </a:p>
        </p:txBody>
      </p:sp>
    </p:spTree>
    <p:extLst>
      <p:ext uri="{BB962C8B-B14F-4D97-AF65-F5344CB8AC3E}">
        <p14:creationId xmlns:p14="http://schemas.microsoft.com/office/powerpoint/2010/main" val="650550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9295" y="985720"/>
            <a:ext cx="4428445" cy="1221640"/>
          </a:xfrm>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2434130" y="2665475"/>
            <a:ext cx="6400800" cy="1068935"/>
          </a:xfrm>
        </p:spPr>
        <p:txBody>
          <a:bodyPr>
            <a:normAutofit/>
          </a:bodyPr>
          <a:lstStyle>
            <a:lvl1pPr marL="0" indent="0" algn="r">
              <a:buNone/>
              <a:defRPr sz="2600">
                <a:solidFill>
                  <a:srgbClr val="157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
            </a:r>
          </a:p>
          <a:p>
            <a:r>
              <a:rPr lang="en-US" dirty="0" smtClean="0"/>
              <a:t>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7/19/16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7/19/16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7/19/16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7/19/16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1425" y="680310"/>
            <a:ext cx="6566315" cy="610820"/>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128720" y="1749245"/>
            <a:ext cx="6413610" cy="4581150"/>
          </a:xfrm>
        </p:spPr>
        <p:txBody>
          <a:bodyPr/>
          <a:lstStyle>
            <a:lvl1pPr>
              <a:defRPr sz="2800">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7/19/16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10" y="527605"/>
            <a:ext cx="7016195" cy="684885"/>
          </a:xfrm>
        </p:spPr>
        <p:txBody>
          <a:bodyPr>
            <a:normAutofit/>
          </a:bodyPr>
          <a:lstStyle>
            <a:lvl1pPr algn="l">
              <a:defRPr sz="3600">
                <a:solidFill>
                  <a:srgbClr val="157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23310" y="1443835"/>
            <a:ext cx="7016195" cy="4275740"/>
          </a:xfrm>
        </p:spPr>
        <p:txBody>
          <a:bodyPr/>
          <a:lstStyle>
            <a:lvl1pPr>
              <a:defRPr sz="2800">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7/19/16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7/19/16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7/19/16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1425" y="680310"/>
            <a:ext cx="6244435" cy="532180"/>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281425" y="1749245"/>
            <a:ext cx="3054100" cy="773424"/>
          </a:xfrm>
        </p:spPr>
        <p:txBody>
          <a:bodyPr anchor="b"/>
          <a:lstStyle>
            <a:lvl1pPr marL="0" indent="0">
              <a:buNone/>
              <a:defRPr sz="2400" b="1" baseline="0">
                <a:solidFill>
                  <a:srgbClr val="157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1425" y="2512770"/>
            <a:ext cx="3054100" cy="3035058"/>
          </a:xfrm>
        </p:spPr>
        <p:txBody>
          <a:bodyPr/>
          <a:lstStyle>
            <a:lvl1pPr>
              <a:defRPr sz="2400">
                <a:solidFill>
                  <a:schemeClr val="tx2">
                    <a:lumMod val="75000"/>
                  </a:schemeClr>
                </a:solidFill>
              </a:defRPr>
            </a:lvl1pPr>
            <a:lvl2pPr>
              <a:defRPr sz="2000">
                <a:solidFill>
                  <a:schemeClr val="tx2">
                    <a:lumMod val="75000"/>
                  </a:schemeClr>
                </a:solidFill>
              </a:defRPr>
            </a:lvl2pPr>
            <a:lvl3pPr>
              <a:defRPr sz="1800">
                <a:solidFill>
                  <a:schemeClr val="tx2">
                    <a:lumMod val="75000"/>
                  </a:schemeClr>
                </a:solidFill>
              </a:defRPr>
            </a:lvl3pPr>
            <a:lvl4pPr>
              <a:defRPr sz="1600">
                <a:solidFill>
                  <a:schemeClr val="tx2">
                    <a:lumMod val="75000"/>
                  </a:schemeClr>
                </a:solidFill>
              </a:defRPr>
            </a:lvl4pPr>
            <a:lvl5pPr>
              <a:defRPr sz="1600">
                <a:solidFill>
                  <a:schemeClr val="tx2">
                    <a:lumMod val="7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793640" y="1749245"/>
            <a:ext cx="3054100" cy="773424"/>
          </a:xfrm>
        </p:spPr>
        <p:txBody>
          <a:bodyPr anchor="b"/>
          <a:lstStyle>
            <a:lvl1pPr marL="0" indent="0">
              <a:buNone/>
              <a:defRPr sz="2400" b="1">
                <a:solidFill>
                  <a:srgbClr val="157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793640" y="2512770"/>
            <a:ext cx="3054100" cy="3035058"/>
          </a:xfrm>
        </p:spPr>
        <p:txBody>
          <a:bodyPr/>
          <a:lstStyle>
            <a:lvl1pPr>
              <a:defRPr sz="2400">
                <a:solidFill>
                  <a:schemeClr val="tx2">
                    <a:lumMod val="75000"/>
                  </a:schemeClr>
                </a:solidFill>
              </a:defRPr>
            </a:lvl1pPr>
            <a:lvl2pPr>
              <a:defRPr sz="2000">
                <a:solidFill>
                  <a:schemeClr val="tx2">
                    <a:lumMod val="75000"/>
                  </a:schemeClr>
                </a:solidFill>
              </a:defRPr>
            </a:lvl2pPr>
            <a:lvl3pPr>
              <a:defRPr sz="1800">
                <a:solidFill>
                  <a:schemeClr val="tx2">
                    <a:lumMod val="75000"/>
                  </a:schemeClr>
                </a:solidFill>
              </a:defRPr>
            </a:lvl3pPr>
            <a:lvl4pPr>
              <a:defRPr sz="1600">
                <a:solidFill>
                  <a:schemeClr val="tx2">
                    <a:lumMod val="75000"/>
                  </a:schemeClr>
                </a:solidFill>
              </a:defRPr>
            </a:lvl4pPr>
            <a:lvl5pPr>
              <a:defRPr sz="1600">
                <a:solidFill>
                  <a:schemeClr val="tx2">
                    <a:lumMod val="7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7/19/16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7/19/16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7/19/16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7/19/16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7/19/16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xml"/><Relationship Id="rId3"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2.xml"/><Relationship Id="rId3"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xml"/><Relationship Id="rId3"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2.xml"/><Relationship Id="rId3"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hyperlink" Target="http://www.ang-mcc.com/" TargetMode="External"/><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jpeg"/><Relationship Id="rId1" Type="http://schemas.openxmlformats.org/officeDocument/2006/relationships/tags" Target="../tags/tag12.xml"/><Relationship Id="rId2"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4.tiff"/><Relationship Id="rId5" Type="http://schemas.openxmlformats.org/officeDocument/2006/relationships/image" Target="../media/image5.tif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6.wmf"/><Relationship Id="rId1" Type="http://schemas.openxmlformats.org/officeDocument/2006/relationships/tags" Target="../tags/tag1.xml"/><Relationship Id="rId2"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hyperlink" Target="http://money.cnn.com/magazines/fortune/fortune500/" TargetMode="External"/><Relationship Id="rId5" Type="http://schemas.openxmlformats.org/officeDocument/2006/relationships/image" Target="../media/image7.jpe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8.jpe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 Id="rId3"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hyperlink" Target="http://www.census.gov/" TargetMode="External"/><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61181" y="985720"/>
            <a:ext cx="4886560" cy="458115"/>
          </a:xfrm>
        </p:spPr>
        <p:txBody>
          <a:bodyPr>
            <a:normAutofit fontScale="90000"/>
          </a:bodyPr>
          <a:lstStyle/>
          <a:p>
            <a:r>
              <a:rPr lang="en-US" sz="6600" dirty="0" smtClean="0">
                <a:effectLst>
                  <a:glow rad="101600">
                    <a:schemeClr val="accent1">
                      <a:satMod val="175000"/>
                      <a:alpha val="40000"/>
                    </a:schemeClr>
                  </a:glow>
                </a:effectLst>
                <a:latin typeface="Baoli SC Regular"/>
                <a:cs typeface="Baoli SC Regular"/>
              </a:rPr>
              <a:t>Contemporary</a:t>
            </a:r>
            <a:endParaRPr lang="en-US" sz="6600" dirty="0">
              <a:effectLst>
                <a:glow rad="101600">
                  <a:schemeClr val="accent1">
                    <a:satMod val="175000"/>
                    <a:alpha val="40000"/>
                  </a:schemeClr>
                </a:glow>
              </a:effectLst>
              <a:latin typeface="Baoli SC Regular"/>
              <a:cs typeface="Baoli SC Regular"/>
            </a:endParaRPr>
          </a:p>
        </p:txBody>
      </p:sp>
      <p:sp>
        <p:nvSpPr>
          <p:cNvPr id="3" name="Subtitle 2"/>
          <p:cNvSpPr>
            <a:spLocks noGrp="1"/>
          </p:cNvSpPr>
          <p:nvPr>
            <p:ph type="subTitle" idx="1"/>
          </p:nvPr>
        </p:nvSpPr>
        <p:spPr>
          <a:xfrm>
            <a:off x="3503064" y="1749245"/>
            <a:ext cx="5344675" cy="1221640"/>
          </a:xfrm>
          <a:gradFill flip="none" rotWithShape="1">
            <a:gsLst>
              <a:gs pos="0">
                <a:schemeClr val="tx2">
                  <a:lumMod val="20000"/>
                  <a:lumOff val="80000"/>
                </a:schemeClr>
              </a:gs>
              <a:gs pos="100000">
                <a:srgbClr val="000000"/>
              </a:gs>
            </a:gsLst>
            <a:path path="rect">
              <a:fillToRect l="100000" t="100000"/>
            </a:path>
            <a:tileRect r="-100000" b="-100000"/>
          </a:gradFill>
        </p:spPr>
        <p:txBody>
          <a:bodyPr>
            <a:normAutofit/>
          </a:bodyPr>
          <a:lstStyle/>
          <a:p>
            <a:r>
              <a:rPr lang="en-US" sz="6600" dirty="0" smtClean="0">
                <a:effectLst>
                  <a:glow rad="101600">
                    <a:schemeClr val="accent1">
                      <a:satMod val="175000"/>
                      <a:alpha val="40000"/>
                    </a:schemeClr>
                  </a:glow>
                </a:effectLst>
                <a:latin typeface="Bauhaus 93"/>
                <a:cs typeface="Bauhaus 93"/>
              </a:rPr>
              <a:t>Management</a:t>
            </a:r>
            <a:endParaRPr lang="en-US" sz="6600" dirty="0">
              <a:effectLst>
                <a:glow rad="101600">
                  <a:schemeClr val="accent1">
                    <a:satMod val="175000"/>
                    <a:alpha val="40000"/>
                  </a:schemeClr>
                </a:glow>
              </a:effectLst>
              <a:latin typeface="Bauhaus 93"/>
              <a:cs typeface="Bauhaus 93"/>
            </a:endParaRPr>
          </a:p>
        </p:txBody>
      </p:sp>
      <p:sp>
        <p:nvSpPr>
          <p:cNvPr id="5" name="TextBox 4"/>
          <p:cNvSpPr txBox="1"/>
          <p:nvPr/>
        </p:nvSpPr>
        <p:spPr>
          <a:xfrm>
            <a:off x="3961180" y="5872281"/>
            <a:ext cx="5182819" cy="954107"/>
          </a:xfrm>
          <a:prstGeom prst="rect">
            <a:avLst/>
          </a:prstGeom>
          <a:noFill/>
        </p:spPr>
        <p:txBody>
          <a:bodyPr wrap="square" rtlCol="0">
            <a:spAutoFit/>
          </a:bodyPr>
          <a:lstStyle/>
          <a:p>
            <a:r>
              <a:rPr lang="en-US" sz="2800" b="1" i="1" dirty="0">
                <a:solidFill>
                  <a:srgbClr val="3366FF"/>
                </a:solidFill>
                <a:latin typeface="Baoli SC Regular"/>
                <a:cs typeface="Baoli SC Regular"/>
              </a:rPr>
              <a:t>The Changing Face of Business</a:t>
            </a:r>
            <a:r>
              <a:rPr lang="en-US" sz="2800" dirty="0">
                <a:solidFill>
                  <a:srgbClr val="3366FF"/>
                </a:solidFill>
                <a:latin typeface="Baoli SC Regular"/>
                <a:cs typeface="Baoli SC Regular"/>
              </a:rPr>
              <a:t/>
            </a:r>
            <a:br>
              <a:rPr lang="en-US" sz="2800" dirty="0">
                <a:solidFill>
                  <a:srgbClr val="3366FF"/>
                </a:solidFill>
                <a:latin typeface="Baoli SC Regular"/>
                <a:cs typeface="Baoli SC Regular"/>
              </a:rPr>
            </a:br>
            <a:endParaRPr lang="en-US" sz="2800" dirty="0">
              <a:solidFill>
                <a:srgbClr val="3366FF"/>
              </a:solidFill>
              <a:latin typeface="Baoli SC Regular"/>
              <a:cs typeface="Baoli SC Regular"/>
            </a:endParaRP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1"/>
          <p:cNvSpPr>
            <a:spLocks noGrp="1" noChangeArrowheads="1"/>
          </p:cNvSpPr>
          <p:nvPr>
            <p:ph idx="1"/>
          </p:nvPr>
        </p:nvSpPr>
        <p:spPr bwMode="auto">
          <a:xfrm>
            <a:off x="762000" y="3124200"/>
            <a:ext cx="8382000" cy="3733800"/>
          </a:xfrm>
        </p:spPr>
        <p:style>
          <a:lnRef idx="1">
            <a:schemeClr val="accent3"/>
          </a:lnRef>
          <a:fillRef idx="3">
            <a:schemeClr val="accent3"/>
          </a:fillRef>
          <a:effectRef idx="2">
            <a:schemeClr val="accent3"/>
          </a:effectRef>
          <a:fontRef idx="minor">
            <a:schemeClr val="lt1"/>
          </a:fontRef>
        </p:style>
        <p:txBody>
          <a:bodyPr wrap="square" numCol="1" anchor="t" anchorCtr="0" compatLnSpc="1">
            <a:prstTxWarp prst="textNoShape">
              <a:avLst/>
            </a:prstTxWarp>
            <a:normAutofit/>
          </a:bodyPr>
          <a:lstStyle/>
          <a:p>
            <a:pPr fontAlgn="auto">
              <a:spcAft>
                <a:spcPts val="0"/>
              </a:spcAft>
              <a:buClr>
                <a:srgbClr val="136DB6"/>
              </a:buClr>
              <a:buSzPct val="65000"/>
              <a:buFont typeface="Zapf Dingbats" charset="0"/>
              <a:buChar char=""/>
              <a:defRPr/>
            </a:pPr>
            <a:r>
              <a:rPr lang="en-US" sz="3000" dirty="0">
                <a:latin typeface="Frutiger 47LightCn" charset="0"/>
              </a:rPr>
              <a:t>Younger workers are looking to something other than work-comes-first</a:t>
            </a:r>
          </a:p>
          <a:p>
            <a:pPr fontAlgn="auto">
              <a:spcAft>
                <a:spcPts val="0"/>
              </a:spcAft>
              <a:buClr>
                <a:srgbClr val="136DB6"/>
              </a:buClr>
              <a:buSzPct val="65000"/>
              <a:buFont typeface="Zapf Dingbats" charset="0"/>
              <a:buChar char=""/>
              <a:defRPr/>
            </a:pPr>
            <a:r>
              <a:rPr lang="en-US" sz="3000" dirty="0">
                <a:latin typeface="Frutiger 47LightCn" charset="0"/>
              </a:rPr>
              <a:t>Telecommuting and job-sharing</a:t>
            </a:r>
          </a:p>
          <a:p>
            <a:pPr fontAlgn="auto">
              <a:spcAft>
                <a:spcPts val="0"/>
              </a:spcAft>
              <a:buClr>
                <a:srgbClr val="136DB6"/>
              </a:buClr>
              <a:buSzPct val="65000"/>
              <a:buFont typeface="Zapf Dingbats" charset="0"/>
              <a:buChar char=""/>
              <a:defRPr/>
            </a:pPr>
            <a:r>
              <a:rPr lang="en-US" sz="3000" dirty="0">
                <a:latin typeface="Frutiger 47LightCn" charset="0"/>
              </a:rPr>
              <a:t>Part-time and temporary workers are growing</a:t>
            </a:r>
          </a:p>
          <a:p>
            <a:pPr fontAlgn="auto">
              <a:spcAft>
                <a:spcPts val="0"/>
              </a:spcAft>
              <a:buClr>
                <a:srgbClr val="136DB6"/>
              </a:buClr>
              <a:buSzPct val="65000"/>
              <a:buFont typeface="Zapf Dingbats" charset="0"/>
              <a:buChar char=""/>
              <a:defRPr/>
            </a:pPr>
            <a:r>
              <a:rPr lang="en-US" sz="3000" dirty="0">
                <a:latin typeface="Frutiger 47LightCn" charset="0"/>
              </a:rPr>
              <a:t>Collaboration is replacing working alone</a:t>
            </a:r>
          </a:p>
          <a:p>
            <a:pPr fontAlgn="auto">
              <a:spcAft>
                <a:spcPts val="0"/>
              </a:spcAft>
              <a:buClr>
                <a:srgbClr val="136DB6"/>
              </a:buClr>
              <a:buSzPct val="65000"/>
              <a:buFont typeface="Zapf Dingbats" charset="0"/>
              <a:buChar char=""/>
              <a:defRPr/>
            </a:pPr>
            <a:r>
              <a:rPr lang="en-US" sz="3000" dirty="0">
                <a:latin typeface="Frutiger 47LightCn" charset="0"/>
              </a:rPr>
              <a:t>Value risk-taking and innovation</a:t>
            </a:r>
          </a:p>
          <a:p>
            <a:pPr marL="342900" lvl="2" indent="-342900" fontAlgn="auto">
              <a:spcAft>
                <a:spcPts val="0"/>
              </a:spcAft>
              <a:buClr>
                <a:srgbClr val="136DB6"/>
              </a:buClr>
              <a:buSzPct val="65000"/>
              <a:buFont typeface="Arial" charset="0"/>
              <a:buNone/>
              <a:defRPr/>
            </a:pPr>
            <a:endParaRPr lang="en-US" sz="2800" dirty="0">
              <a:latin typeface="Frutiger 47LightCn" charset="0"/>
            </a:endParaRPr>
          </a:p>
        </p:txBody>
      </p:sp>
      <p:sp>
        <p:nvSpPr>
          <p:cNvPr id="33794" name="Rectangle 4"/>
          <p:cNvSpPr>
            <a:spLocks noChangeArrowheads="1"/>
          </p:cNvSpPr>
          <p:nvPr/>
        </p:nvSpPr>
        <p:spPr bwMode="auto">
          <a:xfrm>
            <a:off x="0" y="0"/>
            <a:ext cx="152400" cy="6858000"/>
          </a:xfrm>
          <a:prstGeom prst="rect">
            <a:avLst/>
          </a:prstGeom>
          <a:solidFill>
            <a:srgbClr val="1273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33795" name="Group 6"/>
          <p:cNvGrpSpPr>
            <a:grpSpLocks/>
          </p:cNvGrpSpPr>
          <p:nvPr/>
        </p:nvGrpSpPr>
        <p:grpSpPr bwMode="auto">
          <a:xfrm>
            <a:off x="609600" y="1219200"/>
            <a:ext cx="8428038" cy="46038"/>
            <a:chOff x="432" y="787"/>
            <a:chExt cx="5184" cy="29"/>
          </a:xfrm>
        </p:grpSpPr>
        <p:sp>
          <p:nvSpPr>
            <p:cNvPr id="33797" name="Rectangle 7"/>
            <p:cNvSpPr>
              <a:spLocks noChangeArrowheads="1"/>
            </p:cNvSpPr>
            <p:nvPr/>
          </p:nvSpPr>
          <p:spPr bwMode="auto">
            <a:xfrm>
              <a:off x="432" y="787"/>
              <a:ext cx="864" cy="29"/>
            </a:xfrm>
            <a:prstGeom prst="rect">
              <a:avLst/>
            </a:prstGeom>
            <a:solidFill>
              <a:srgbClr val="1D9FD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3798" name="Rectangle 8"/>
            <p:cNvSpPr>
              <a:spLocks noChangeArrowheads="1"/>
            </p:cNvSpPr>
            <p:nvPr/>
          </p:nvSpPr>
          <p:spPr bwMode="auto">
            <a:xfrm>
              <a:off x="1296" y="787"/>
              <a:ext cx="864" cy="29"/>
            </a:xfrm>
            <a:prstGeom prst="rect">
              <a:avLst/>
            </a:prstGeom>
            <a:solidFill>
              <a:srgbClr val="88C04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3799" name="Rectangle 9"/>
            <p:cNvSpPr>
              <a:spLocks noChangeArrowheads="1"/>
            </p:cNvSpPr>
            <p:nvPr/>
          </p:nvSpPr>
          <p:spPr bwMode="auto">
            <a:xfrm>
              <a:off x="2160" y="787"/>
              <a:ext cx="864" cy="29"/>
            </a:xfrm>
            <a:prstGeom prst="rect">
              <a:avLst/>
            </a:prstGeom>
            <a:solidFill>
              <a:srgbClr val="13908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3800" name="Rectangle 10"/>
            <p:cNvSpPr>
              <a:spLocks noChangeArrowheads="1"/>
            </p:cNvSpPr>
            <p:nvPr/>
          </p:nvSpPr>
          <p:spPr bwMode="auto">
            <a:xfrm>
              <a:off x="3024" y="787"/>
              <a:ext cx="864" cy="29"/>
            </a:xfrm>
            <a:prstGeom prst="rect">
              <a:avLst/>
            </a:prstGeom>
            <a:solidFill>
              <a:srgbClr val="E9CD1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3801" name="Rectangle 11"/>
            <p:cNvSpPr>
              <a:spLocks noChangeArrowheads="1"/>
            </p:cNvSpPr>
            <p:nvPr/>
          </p:nvSpPr>
          <p:spPr bwMode="auto">
            <a:xfrm>
              <a:off x="3888" y="787"/>
              <a:ext cx="864" cy="29"/>
            </a:xfrm>
            <a:prstGeom prst="rect">
              <a:avLst/>
            </a:prstGeom>
            <a:solidFill>
              <a:srgbClr val="F1812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3802" name="Rectangle 12"/>
            <p:cNvSpPr>
              <a:spLocks noChangeArrowheads="1"/>
            </p:cNvSpPr>
            <p:nvPr/>
          </p:nvSpPr>
          <p:spPr bwMode="auto">
            <a:xfrm>
              <a:off x="4752" y="787"/>
              <a:ext cx="864" cy="29"/>
            </a:xfrm>
            <a:prstGeom prst="rect">
              <a:avLst/>
            </a:prstGeom>
            <a:solidFill>
              <a:srgbClr val="E81F2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33796" name="Rectangle 2"/>
          <p:cNvSpPr>
            <a:spLocks noChangeArrowheads="1"/>
          </p:cNvSpPr>
          <p:nvPr/>
        </p:nvSpPr>
        <p:spPr bwMode="auto">
          <a:xfrm>
            <a:off x="2281425" y="429349"/>
            <a:ext cx="6991878"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nSpc>
                <a:spcPct val="85000"/>
              </a:lnSpc>
            </a:pPr>
            <a:r>
              <a:rPr lang="en-US" sz="3200" dirty="0">
                <a:latin typeface="Helvetica Neue Bold Condensed" charset="0"/>
              </a:rPr>
              <a:t>Changes in the Workforce: </a:t>
            </a:r>
          </a:p>
          <a:p>
            <a:pPr>
              <a:lnSpc>
                <a:spcPct val="85000"/>
              </a:lnSpc>
            </a:pPr>
            <a:r>
              <a:rPr lang="en-US" sz="2800" dirty="0">
                <a:latin typeface="Helvetica Neue Bold Condensed" charset="0"/>
              </a:rPr>
              <a:t>Flexibility and Innovation through Collaboration</a:t>
            </a:r>
            <a:endParaRPr lang="en-US" sz="2800" b="1" dirty="0">
              <a:latin typeface="Impact" charset="0"/>
            </a:endParaRPr>
          </a:p>
        </p:txBody>
      </p:sp>
    </p:spTree>
    <p:custDataLst>
      <p:tags r:id="rId1"/>
    </p:custDataLst>
    <p:extLst>
      <p:ext uri="{BB962C8B-B14F-4D97-AF65-F5344CB8AC3E}">
        <p14:creationId xmlns:p14="http://schemas.microsoft.com/office/powerpoint/2010/main" val="420713713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bg/>
                                          </p:spTgt>
                                        </p:tgtEl>
                                        <p:attrNameLst>
                                          <p:attrName>style.visibility</p:attrName>
                                        </p:attrNameLst>
                                      </p:cBhvr>
                                      <p:to>
                                        <p:strVal val="visible"/>
                                      </p:to>
                                    </p:set>
                                    <p:anim calcmode="lin" valueType="num">
                                      <p:cBhvr additive="base">
                                        <p:cTn id="7" dur="500" fill="hold"/>
                                        <p:tgtEl>
                                          <p:spTgt spid="717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bg/>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0" end="0"/>
                                            </p:txEl>
                                          </p:spTgt>
                                        </p:tgtEl>
                                        <p:attrNameLst>
                                          <p:attrName>style.visibility</p:attrName>
                                        </p:attrNameLst>
                                      </p:cBhvr>
                                      <p:to>
                                        <p:strVal val="visible"/>
                                      </p:to>
                                    </p:set>
                                    <p:anim calcmode="lin" valueType="num">
                                      <p:cBhvr additive="base">
                                        <p:cTn id="13"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1" end="1"/>
                                            </p:txEl>
                                          </p:spTgt>
                                        </p:tgtEl>
                                        <p:attrNameLst>
                                          <p:attrName>style.visibility</p:attrName>
                                        </p:attrNameLst>
                                      </p:cBhvr>
                                      <p:to>
                                        <p:strVal val="visible"/>
                                      </p:to>
                                    </p:set>
                                    <p:anim calcmode="lin" valueType="num">
                                      <p:cBhvr additive="base">
                                        <p:cTn id="19"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1">
                                            <p:txEl>
                                              <p:pRg st="2" end="2"/>
                                            </p:txEl>
                                          </p:spTgt>
                                        </p:tgtEl>
                                        <p:attrNameLst>
                                          <p:attrName>style.visibility</p:attrName>
                                        </p:attrNameLst>
                                      </p:cBhvr>
                                      <p:to>
                                        <p:strVal val="visible"/>
                                      </p:to>
                                    </p:set>
                                    <p:anim calcmode="lin" valueType="num">
                                      <p:cBhvr additive="base">
                                        <p:cTn id="25"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71">
                                            <p:txEl>
                                              <p:pRg st="3" end="3"/>
                                            </p:txEl>
                                          </p:spTgt>
                                        </p:tgtEl>
                                        <p:attrNameLst>
                                          <p:attrName>style.visibility</p:attrName>
                                        </p:attrNameLst>
                                      </p:cBhvr>
                                      <p:to>
                                        <p:strVal val="visible"/>
                                      </p:to>
                                    </p:set>
                                    <p:anim calcmode="lin" valueType="num">
                                      <p:cBhvr additive="base">
                                        <p:cTn id="31"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171">
                                            <p:txEl>
                                              <p:pRg st="4" end="4"/>
                                            </p:txEl>
                                          </p:spTgt>
                                        </p:tgtEl>
                                        <p:attrNameLst>
                                          <p:attrName>style.visibility</p:attrName>
                                        </p:attrNameLst>
                                      </p:cBhvr>
                                      <p:to>
                                        <p:strVal val="visible"/>
                                      </p:to>
                                    </p:set>
                                    <p:anim calcmode="lin" valueType="num">
                                      <p:cBhvr additive="base">
                                        <p:cTn id="37"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1"/>
          <p:cNvSpPr>
            <a:spLocks noGrp="1" noChangeArrowheads="1"/>
          </p:cNvSpPr>
          <p:nvPr>
            <p:ph idx="1"/>
          </p:nvPr>
        </p:nvSpPr>
        <p:spPr bwMode="auto">
          <a:xfrm>
            <a:off x="738981" y="2895600"/>
            <a:ext cx="8382000" cy="3962400"/>
          </a:xfrm>
        </p:spPr>
        <p:style>
          <a:lnRef idx="1">
            <a:schemeClr val="accent3"/>
          </a:lnRef>
          <a:fillRef idx="3">
            <a:schemeClr val="accent3"/>
          </a:fillRef>
          <a:effectRef idx="2">
            <a:schemeClr val="accent3"/>
          </a:effectRef>
          <a:fontRef idx="minor">
            <a:schemeClr val="lt1"/>
          </a:fontRef>
        </p:style>
        <p:txBody>
          <a:bodyPr wrap="square" numCol="1" anchor="t" anchorCtr="0" compatLnSpc="1">
            <a:prstTxWarp prst="textNoShape">
              <a:avLst/>
            </a:prstTxWarp>
            <a:normAutofit/>
          </a:bodyPr>
          <a:lstStyle/>
          <a:p>
            <a:pPr fontAlgn="auto">
              <a:spcAft>
                <a:spcPts val="0"/>
              </a:spcAft>
              <a:buClr>
                <a:srgbClr val="136DB6"/>
              </a:buClr>
              <a:buSzPct val="65000"/>
              <a:buFont typeface="Zapf Dingbats" charset="0"/>
              <a:buChar char=""/>
              <a:defRPr/>
            </a:pPr>
            <a:r>
              <a:rPr lang="en-US" sz="3000" dirty="0">
                <a:latin typeface="Frutiger 47LightCn" charset="0"/>
              </a:rPr>
              <a:t>Critical-thinking</a:t>
            </a:r>
          </a:p>
          <a:p>
            <a:pPr fontAlgn="auto">
              <a:spcAft>
                <a:spcPts val="0"/>
              </a:spcAft>
              <a:buClr>
                <a:srgbClr val="136DB6"/>
              </a:buClr>
              <a:buSzPct val="65000"/>
              <a:buFont typeface="Zapf Dingbats" charset="0"/>
              <a:buChar char=""/>
              <a:defRPr/>
            </a:pPr>
            <a:endParaRPr lang="en-US" sz="3000" dirty="0">
              <a:latin typeface="Frutiger 47LightCn" charset="0"/>
            </a:endParaRPr>
          </a:p>
          <a:p>
            <a:pPr fontAlgn="auto">
              <a:spcAft>
                <a:spcPts val="0"/>
              </a:spcAft>
              <a:buClr>
                <a:srgbClr val="136DB6"/>
              </a:buClr>
              <a:buSzPct val="65000"/>
              <a:buFont typeface="Zapf Dingbats" charset="0"/>
              <a:buChar char=""/>
              <a:defRPr/>
            </a:pPr>
            <a:r>
              <a:rPr lang="en-US" sz="3000" dirty="0" smtClean="0">
                <a:latin typeface="Frutiger 47LightCn" charset="0"/>
              </a:rPr>
              <a:t>Creative</a:t>
            </a:r>
            <a:endParaRPr lang="en-US" sz="3000" dirty="0">
              <a:latin typeface="Frutiger 47LightCn" charset="0"/>
            </a:endParaRPr>
          </a:p>
          <a:p>
            <a:pPr fontAlgn="auto">
              <a:spcAft>
                <a:spcPts val="0"/>
              </a:spcAft>
              <a:buClr>
                <a:srgbClr val="136DB6"/>
              </a:buClr>
              <a:buSzPct val="65000"/>
              <a:buFont typeface="Zapf Dingbats" charset="0"/>
              <a:buChar char=""/>
              <a:defRPr/>
            </a:pPr>
            <a:endParaRPr lang="en-US" sz="3000" dirty="0">
              <a:latin typeface="Frutiger 47LightCn" charset="0"/>
            </a:endParaRPr>
          </a:p>
          <a:p>
            <a:pPr fontAlgn="auto">
              <a:spcAft>
                <a:spcPts val="0"/>
              </a:spcAft>
              <a:buClr>
                <a:srgbClr val="136DB6"/>
              </a:buClr>
              <a:buSzPct val="65000"/>
              <a:buFont typeface="Zapf Dingbats" charset="0"/>
              <a:buChar char=""/>
              <a:defRPr/>
            </a:pPr>
            <a:r>
              <a:rPr lang="en-US" sz="3000" dirty="0" smtClean="0">
                <a:latin typeface="Frutiger 47LightCn" charset="0"/>
              </a:rPr>
              <a:t>Able </a:t>
            </a:r>
            <a:r>
              <a:rPr lang="en-US" sz="3000" dirty="0">
                <a:latin typeface="Frutiger 47LightCn" charset="0"/>
              </a:rPr>
              <a:t>to lead change</a:t>
            </a:r>
          </a:p>
          <a:p>
            <a:pPr fontAlgn="auto">
              <a:spcAft>
                <a:spcPts val="0"/>
              </a:spcAft>
              <a:buClr>
                <a:srgbClr val="136DB6"/>
              </a:buClr>
              <a:buSzPct val="65000"/>
              <a:buFont typeface="Zapf Dingbats" charset="0"/>
              <a:buChar char=""/>
              <a:defRPr/>
            </a:pPr>
            <a:endParaRPr lang="en-US" sz="3000" dirty="0">
              <a:latin typeface="Frutiger 47LightCn" charset="0"/>
            </a:endParaRPr>
          </a:p>
          <a:p>
            <a:pPr fontAlgn="auto">
              <a:spcAft>
                <a:spcPts val="0"/>
              </a:spcAft>
              <a:buClr>
                <a:srgbClr val="136DB6"/>
              </a:buClr>
              <a:buSzPct val="65000"/>
              <a:buFont typeface="Zapf Dingbats" charset="0"/>
              <a:buChar char=""/>
              <a:defRPr/>
            </a:pPr>
            <a:r>
              <a:rPr lang="en-US" sz="3000" dirty="0" smtClean="0">
                <a:latin typeface="Frutiger 47LightCn" charset="0"/>
              </a:rPr>
              <a:t>Visionary</a:t>
            </a:r>
            <a:endParaRPr lang="en-US" sz="3000" dirty="0">
              <a:latin typeface="Frutiger 47LightCn" charset="0"/>
            </a:endParaRPr>
          </a:p>
          <a:p>
            <a:pPr fontAlgn="auto">
              <a:spcAft>
                <a:spcPts val="0"/>
              </a:spcAft>
              <a:buClr>
                <a:srgbClr val="136DB6"/>
              </a:buClr>
              <a:buSzPct val="65000"/>
              <a:buFont typeface="Zapf Dingbats" charset="0"/>
              <a:buChar char=""/>
              <a:defRPr/>
            </a:pPr>
            <a:endParaRPr lang="en-US" sz="2600" dirty="0">
              <a:latin typeface="Frutiger 47LightCn" charset="0"/>
            </a:endParaRPr>
          </a:p>
        </p:txBody>
      </p:sp>
      <p:sp>
        <p:nvSpPr>
          <p:cNvPr id="35842" name="Rectangle 4"/>
          <p:cNvSpPr>
            <a:spLocks noChangeArrowheads="1"/>
          </p:cNvSpPr>
          <p:nvPr/>
        </p:nvSpPr>
        <p:spPr bwMode="auto">
          <a:xfrm>
            <a:off x="0" y="0"/>
            <a:ext cx="152400" cy="6858000"/>
          </a:xfrm>
          <a:prstGeom prst="rect">
            <a:avLst/>
          </a:prstGeom>
          <a:solidFill>
            <a:srgbClr val="1273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35843" name="Group 6"/>
          <p:cNvGrpSpPr>
            <a:grpSpLocks/>
          </p:cNvGrpSpPr>
          <p:nvPr/>
        </p:nvGrpSpPr>
        <p:grpSpPr bwMode="auto">
          <a:xfrm>
            <a:off x="715963" y="1096963"/>
            <a:ext cx="8428037" cy="46037"/>
            <a:chOff x="432" y="787"/>
            <a:chExt cx="5184" cy="29"/>
          </a:xfrm>
        </p:grpSpPr>
        <p:sp>
          <p:nvSpPr>
            <p:cNvPr id="35845" name="Rectangle 7"/>
            <p:cNvSpPr>
              <a:spLocks noChangeArrowheads="1"/>
            </p:cNvSpPr>
            <p:nvPr/>
          </p:nvSpPr>
          <p:spPr bwMode="auto">
            <a:xfrm>
              <a:off x="432" y="787"/>
              <a:ext cx="864" cy="29"/>
            </a:xfrm>
            <a:prstGeom prst="rect">
              <a:avLst/>
            </a:prstGeom>
            <a:solidFill>
              <a:srgbClr val="1D9FD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5846" name="Rectangle 8"/>
            <p:cNvSpPr>
              <a:spLocks noChangeArrowheads="1"/>
            </p:cNvSpPr>
            <p:nvPr/>
          </p:nvSpPr>
          <p:spPr bwMode="auto">
            <a:xfrm>
              <a:off x="1296" y="787"/>
              <a:ext cx="864" cy="29"/>
            </a:xfrm>
            <a:prstGeom prst="rect">
              <a:avLst/>
            </a:prstGeom>
            <a:solidFill>
              <a:srgbClr val="88C04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5847" name="Rectangle 9"/>
            <p:cNvSpPr>
              <a:spLocks noChangeArrowheads="1"/>
            </p:cNvSpPr>
            <p:nvPr/>
          </p:nvSpPr>
          <p:spPr bwMode="auto">
            <a:xfrm>
              <a:off x="2160" y="787"/>
              <a:ext cx="864" cy="29"/>
            </a:xfrm>
            <a:prstGeom prst="rect">
              <a:avLst/>
            </a:prstGeom>
            <a:solidFill>
              <a:srgbClr val="13908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5848" name="Rectangle 10"/>
            <p:cNvSpPr>
              <a:spLocks noChangeArrowheads="1"/>
            </p:cNvSpPr>
            <p:nvPr/>
          </p:nvSpPr>
          <p:spPr bwMode="auto">
            <a:xfrm>
              <a:off x="3024" y="787"/>
              <a:ext cx="864" cy="29"/>
            </a:xfrm>
            <a:prstGeom prst="rect">
              <a:avLst/>
            </a:prstGeom>
            <a:solidFill>
              <a:srgbClr val="E9CD1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5849" name="Rectangle 11"/>
            <p:cNvSpPr>
              <a:spLocks noChangeArrowheads="1"/>
            </p:cNvSpPr>
            <p:nvPr/>
          </p:nvSpPr>
          <p:spPr bwMode="auto">
            <a:xfrm>
              <a:off x="3888" y="787"/>
              <a:ext cx="864" cy="29"/>
            </a:xfrm>
            <a:prstGeom prst="rect">
              <a:avLst/>
            </a:prstGeom>
            <a:solidFill>
              <a:srgbClr val="F1812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5850" name="Rectangle 12"/>
            <p:cNvSpPr>
              <a:spLocks noChangeArrowheads="1"/>
            </p:cNvSpPr>
            <p:nvPr/>
          </p:nvSpPr>
          <p:spPr bwMode="auto">
            <a:xfrm>
              <a:off x="4752" y="787"/>
              <a:ext cx="864" cy="29"/>
            </a:xfrm>
            <a:prstGeom prst="rect">
              <a:avLst/>
            </a:prstGeom>
            <a:solidFill>
              <a:srgbClr val="E81F2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35844" name="Rectangle 2"/>
          <p:cNvSpPr>
            <a:spLocks noChangeArrowheads="1"/>
          </p:cNvSpPr>
          <p:nvPr/>
        </p:nvSpPr>
        <p:spPr bwMode="auto">
          <a:xfrm>
            <a:off x="2739540" y="533400"/>
            <a:ext cx="564246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nSpc>
                <a:spcPct val="85000"/>
              </a:lnSpc>
            </a:pPr>
            <a:r>
              <a:rPr lang="en-US" sz="4000">
                <a:latin typeface="Helvetica Neue Bold Condensed" charset="0"/>
              </a:rPr>
              <a:t>The 21</a:t>
            </a:r>
            <a:r>
              <a:rPr lang="en-US" sz="4000" baseline="30000">
                <a:latin typeface="Helvetica Neue Bold Condensed" charset="0"/>
              </a:rPr>
              <a:t>st</a:t>
            </a:r>
            <a:r>
              <a:rPr lang="en-US" sz="4000">
                <a:latin typeface="Helvetica Neue Bold Condensed" charset="0"/>
              </a:rPr>
              <a:t>-Century Manager</a:t>
            </a:r>
            <a:endParaRPr lang="en-US" sz="4000" b="1">
              <a:latin typeface="Impact" charset="0"/>
            </a:endParaRPr>
          </a:p>
        </p:txBody>
      </p:sp>
    </p:spTree>
    <p:custDataLst>
      <p:tags r:id="rId1"/>
    </p:custDataLst>
    <p:extLst>
      <p:ext uri="{BB962C8B-B14F-4D97-AF65-F5344CB8AC3E}">
        <p14:creationId xmlns:p14="http://schemas.microsoft.com/office/powerpoint/2010/main" val="13070681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bg/>
                                          </p:spTgt>
                                        </p:tgtEl>
                                        <p:attrNameLst>
                                          <p:attrName>style.visibility</p:attrName>
                                        </p:attrNameLst>
                                      </p:cBhvr>
                                      <p:to>
                                        <p:strVal val="visible"/>
                                      </p:to>
                                    </p:set>
                                    <p:anim calcmode="lin" valueType="num">
                                      <p:cBhvr additive="base">
                                        <p:cTn id="7" dur="500" fill="hold"/>
                                        <p:tgtEl>
                                          <p:spTgt spid="717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bg/>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0" end="0"/>
                                            </p:txEl>
                                          </p:spTgt>
                                        </p:tgtEl>
                                        <p:attrNameLst>
                                          <p:attrName>style.visibility</p:attrName>
                                        </p:attrNameLst>
                                      </p:cBhvr>
                                      <p:to>
                                        <p:strVal val="visible"/>
                                      </p:to>
                                    </p:set>
                                    <p:anim calcmode="lin" valueType="num">
                                      <p:cBhvr additive="base">
                                        <p:cTn id="13"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1">
                                            <p:txEl>
                                              <p:pRg st="4" end="4"/>
                                            </p:txEl>
                                          </p:spTgt>
                                        </p:tgtEl>
                                        <p:attrNameLst>
                                          <p:attrName>style.visibility</p:attrName>
                                        </p:attrNameLst>
                                      </p:cBhvr>
                                      <p:to>
                                        <p:strVal val="visible"/>
                                      </p:to>
                                    </p:set>
                                    <p:anim calcmode="lin" valueType="num">
                                      <p:cBhvr additive="base">
                                        <p:cTn id="25"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71">
                                            <p:txEl>
                                              <p:pRg st="6" end="6"/>
                                            </p:txEl>
                                          </p:spTgt>
                                        </p:tgtEl>
                                        <p:attrNameLst>
                                          <p:attrName>style.visibility</p:attrName>
                                        </p:attrNameLst>
                                      </p:cBhvr>
                                      <p:to>
                                        <p:strVal val="visible"/>
                                      </p:to>
                                    </p:set>
                                    <p:anim calcmode="lin" valueType="num">
                                      <p:cBhvr additive="base">
                                        <p:cTn id="31"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1"/>
          <p:cNvSpPr>
            <a:spLocks noGrp="1" noChangeArrowheads="1"/>
          </p:cNvSpPr>
          <p:nvPr>
            <p:ph idx="1"/>
          </p:nvPr>
        </p:nvSpPr>
        <p:spPr bwMode="auto">
          <a:xfrm>
            <a:off x="990599" y="2438400"/>
            <a:ext cx="8153400" cy="4419600"/>
          </a:xfrm>
        </p:spPr>
        <p:style>
          <a:lnRef idx="1">
            <a:schemeClr val="accent3"/>
          </a:lnRef>
          <a:fillRef idx="3">
            <a:schemeClr val="accent3"/>
          </a:fillRef>
          <a:effectRef idx="2">
            <a:schemeClr val="accent3"/>
          </a:effectRef>
          <a:fontRef idx="minor">
            <a:schemeClr val="lt1"/>
          </a:fontRef>
        </p:style>
        <p:txBody>
          <a:bodyPr wrap="square" numCol="1" anchor="t" anchorCtr="0" compatLnSpc="1">
            <a:prstTxWarp prst="textNoShape">
              <a:avLst/>
            </a:prstTxWarp>
          </a:bodyPr>
          <a:lstStyle/>
          <a:p>
            <a:pPr fontAlgn="auto">
              <a:spcAft>
                <a:spcPts val="0"/>
              </a:spcAft>
              <a:buClr>
                <a:srgbClr val="136DB6"/>
              </a:buClr>
              <a:buSzPct val="65000"/>
              <a:buFont typeface="Zapf Dingbats" charset="0"/>
              <a:buChar char=""/>
              <a:defRPr/>
            </a:pPr>
            <a:r>
              <a:rPr lang="en-US" sz="3000" dirty="0">
                <a:latin typeface="Frutiger 47LightCn" charset="0"/>
              </a:rPr>
              <a:t>Critical thinking is the ability to analyze and assess information to pinpoint problems or opportunities.</a:t>
            </a:r>
          </a:p>
          <a:p>
            <a:pPr fontAlgn="auto">
              <a:spcAft>
                <a:spcPts val="0"/>
              </a:spcAft>
              <a:buClr>
                <a:srgbClr val="136DB6"/>
              </a:buClr>
              <a:buSzPct val="65000"/>
              <a:buFont typeface="Zapf Dingbats" charset="0"/>
              <a:buChar char=""/>
              <a:defRPr/>
            </a:pPr>
            <a:endParaRPr lang="en-US" sz="3000" dirty="0">
              <a:latin typeface="Frutiger 47LightCn" charset="0"/>
            </a:endParaRPr>
          </a:p>
          <a:p>
            <a:pPr fontAlgn="auto">
              <a:spcAft>
                <a:spcPts val="0"/>
              </a:spcAft>
              <a:buClr>
                <a:srgbClr val="136DB6"/>
              </a:buClr>
              <a:buSzPct val="65000"/>
              <a:buFont typeface="Zapf Dingbats" charset="0"/>
              <a:buChar char=""/>
              <a:defRPr/>
            </a:pPr>
            <a:r>
              <a:rPr lang="en-US" sz="3000" dirty="0">
                <a:latin typeface="Frutiger 47LightCn" charset="0"/>
              </a:rPr>
              <a:t>Creativity is the capacity to develop novel solutions to perceived organizational problems.</a:t>
            </a:r>
          </a:p>
        </p:txBody>
      </p:sp>
      <p:sp>
        <p:nvSpPr>
          <p:cNvPr id="37890" name="Rectangle 4"/>
          <p:cNvSpPr>
            <a:spLocks noChangeArrowheads="1"/>
          </p:cNvSpPr>
          <p:nvPr/>
        </p:nvSpPr>
        <p:spPr bwMode="auto">
          <a:xfrm>
            <a:off x="0" y="0"/>
            <a:ext cx="152400" cy="6858000"/>
          </a:xfrm>
          <a:prstGeom prst="rect">
            <a:avLst/>
          </a:prstGeom>
          <a:solidFill>
            <a:srgbClr val="1273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37891" name="Group 6"/>
          <p:cNvGrpSpPr>
            <a:grpSpLocks/>
          </p:cNvGrpSpPr>
          <p:nvPr/>
        </p:nvGrpSpPr>
        <p:grpSpPr bwMode="auto">
          <a:xfrm>
            <a:off x="715963" y="1096963"/>
            <a:ext cx="8428037" cy="46037"/>
            <a:chOff x="432" y="787"/>
            <a:chExt cx="5184" cy="29"/>
          </a:xfrm>
        </p:grpSpPr>
        <p:sp>
          <p:nvSpPr>
            <p:cNvPr id="37893" name="Rectangle 7"/>
            <p:cNvSpPr>
              <a:spLocks noChangeArrowheads="1"/>
            </p:cNvSpPr>
            <p:nvPr/>
          </p:nvSpPr>
          <p:spPr bwMode="auto">
            <a:xfrm>
              <a:off x="432" y="787"/>
              <a:ext cx="864" cy="29"/>
            </a:xfrm>
            <a:prstGeom prst="rect">
              <a:avLst/>
            </a:prstGeom>
            <a:solidFill>
              <a:srgbClr val="1D9FD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894" name="Rectangle 8"/>
            <p:cNvSpPr>
              <a:spLocks noChangeArrowheads="1"/>
            </p:cNvSpPr>
            <p:nvPr/>
          </p:nvSpPr>
          <p:spPr bwMode="auto">
            <a:xfrm>
              <a:off x="1296" y="787"/>
              <a:ext cx="864" cy="29"/>
            </a:xfrm>
            <a:prstGeom prst="rect">
              <a:avLst/>
            </a:prstGeom>
            <a:solidFill>
              <a:srgbClr val="88C04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895" name="Rectangle 9"/>
            <p:cNvSpPr>
              <a:spLocks noChangeArrowheads="1"/>
            </p:cNvSpPr>
            <p:nvPr/>
          </p:nvSpPr>
          <p:spPr bwMode="auto">
            <a:xfrm>
              <a:off x="2160" y="787"/>
              <a:ext cx="864" cy="29"/>
            </a:xfrm>
            <a:prstGeom prst="rect">
              <a:avLst/>
            </a:prstGeom>
            <a:solidFill>
              <a:srgbClr val="13908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896" name="Rectangle 10"/>
            <p:cNvSpPr>
              <a:spLocks noChangeArrowheads="1"/>
            </p:cNvSpPr>
            <p:nvPr/>
          </p:nvSpPr>
          <p:spPr bwMode="auto">
            <a:xfrm>
              <a:off x="3024" y="787"/>
              <a:ext cx="864" cy="29"/>
            </a:xfrm>
            <a:prstGeom prst="rect">
              <a:avLst/>
            </a:prstGeom>
            <a:solidFill>
              <a:srgbClr val="E9CD1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897" name="Rectangle 11"/>
            <p:cNvSpPr>
              <a:spLocks noChangeArrowheads="1"/>
            </p:cNvSpPr>
            <p:nvPr/>
          </p:nvSpPr>
          <p:spPr bwMode="auto">
            <a:xfrm>
              <a:off x="3888" y="787"/>
              <a:ext cx="864" cy="29"/>
            </a:xfrm>
            <a:prstGeom prst="rect">
              <a:avLst/>
            </a:prstGeom>
            <a:solidFill>
              <a:srgbClr val="F1812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898" name="Rectangle 12"/>
            <p:cNvSpPr>
              <a:spLocks noChangeArrowheads="1"/>
            </p:cNvSpPr>
            <p:nvPr/>
          </p:nvSpPr>
          <p:spPr bwMode="auto">
            <a:xfrm>
              <a:off x="4752" y="787"/>
              <a:ext cx="864" cy="29"/>
            </a:xfrm>
            <a:prstGeom prst="rect">
              <a:avLst/>
            </a:prstGeom>
            <a:solidFill>
              <a:srgbClr val="E81F2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37892" name="Rectangle 2"/>
          <p:cNvSpPr>
            <a:spLocks noChangeArrowheads="1"/>
          </p:cNvSpPr>
          <p:nvPr/>
        </p:nvSpPr>
        <p:spPr bwMode="auto">
          <a:xfrm>
            <a:off x="2281424" y="533400"/>
            <a:ext cx="6862575"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nSpc>
                <a:spcPct val="85000"/>
              </a:lnSpc>
            </a:pPr>
            <a:r>
              <a:rPr lang="en-US" sz="4000">
                <a:latin typeface="Helvetica Neue Bold Condensed" charset="0"/>
              </a:rPr>
              <a:t>Critical Thinking and Creativity</a:t>
            </a:r>
            <a:endParaRPr lang="en-US" sz="4000" b="1">
              <a:latin typeface="Impact" charset="0"/>
            </a:endParaRPr>
          </a:p>
        </p:txBody>
      </p:sp>
    </p:spTree>
    <p:custDataLst>
      <p:tags r:id="rId1"/>
    </p:custDataLst>
    <p:extLst>
      <p:ext uri="{BB962C8B-B14F-4D97-AF65-F5344CB8AC3E}">
        <p14:creationId xmlns:p14="http://schemas.microsoft.com/office/powerpoint/2010/main" val="191289405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bg/>
                                          </p:spTgt>
                                        </p:tgtEl>
                                        <p:attrNameLst>
                                          <p:attrName>style.visibility</p:attrName>
                                        </p:attrNameLst>
                                      </p:cBhvr>
                                      <p:to>
                                        <p:strVal val="visible"/>
                                      </p:to>
                                    </p:set>
                                    <p:anim calcmode="lin" valueType="num">
                                      <p:cBhvr additive="base">
                                        <p:cTn id="7" dur="500" fill="hold"/>
                                        <p:tgtEl>
                                          <p:spTgt spid="717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bg/>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0" end="0"/>
                                            </p:txEl>
                                          </p:spTgt>
                                        </p:tgtEl>
                                        <p:attrNameLst>
                                          <p:attrName>style.visibility</p:attrName>
                                        </p:attrNameLst>
                                      </p:cBhvr>
                                      <p:to>
                                        <p:strVal val="visible"/>
                                      </p:to>
                                    </p:set>
                                    <p:anim calcmode="lin" valueType="num">
                                      <p:cBhvr additive="base">
                                        <p:cTn id="13"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1"/>
          <p:cNvSpPr>
            <a:spLocks noGrp="1" noChangeArrowheads="1"/>
          </p:cNvSpPr>
          <p:nvPr>
            <p:ph idx="1"/>
          </p:nvPr>
        </p:nvSpPr>
        <p:spPr bwMode="auto">
          <a:xfrm>
            <a:off x="990600" y="3048000"/>
            <a:ext cx="8153400" cy="3810000"/>
          </a:xfrm>
        </p:spPr>
        <p:style>
          <a:lnRef idx="1">
            <a:schemeClr val="accent3"/>
          </a:lnRef>
          <a:fillRef idx="3">
            <a:schemeClr val="accent3"/>
          </a:fillRef>
          <a:effectRef idx="2">
            <a:schemeClr val="accent3"/>
          </a:effectRef>
          <a:fontRef idx="minor">
            <a:schemeClr val="lt1"/>
          </a:fontRef>
        </p:style>
        <p:txBody>
          <a:bodyPr wrap="square" numCol="1" anchor="t" anchorCtr="0" compatLnSpc="1">
            <a:prstTxWarp prst="textNoShape">
              <a:avLst/>
            </a:prstTxWarp>
          </a:bodyPr>
          <a:lstStyle/>
          <a:p>
            <a:pPr fontAlgn="auto">
              <a:spcAft>
                <a:spcPts val="0"/>
              </a:spcAft>
              <a:buClr>
                <a:srgbClr val="136DB6"/>
              </a:buClr>
              <a:buSzPct val="65000"/>
              <a:buFont typeface="Zapf Dingbats" charset="0"/>
              <a:buChar char=""/>
              <a:defRPr/>
            </a:pPr>
            <a:r>
              <a:rPr lang="en-US" sz="3000" dirty="0">
                <a:latin typeface="Frutiger 47LightCn" charset="0"/>
              </a:rPr>
              <a:t>Guide employees and organizations through changes</a:t>
            </a:r>
          </a:p>
          <a:p>
            <a:pPr fontAlgn="auto">
              <a:spcAft>
                <a:spcPts val="0"/>
              </a:spcAft>
              <a:buClr>
                <a:srgbClr val="136DB6"/>
              </a:buClr>
              <a:buSzPct val="65000"/>
              <a:buFont typeface="Zapf Dingbats" charset="0"/>
              <a:buChar char=""/>
              <a:defRPr/>
            </a:pPr>
            <a:r>
              <a:rPr lang="en-US" sz="3000" dirty="0">
                <a:latin typeface="Frutiger 47LightCn" charset="0"/>
              </a:rPr>
              <a:t>Managers must be comfortable with tough decisions.</a:t>
            </a:r>
          </a:p>
          <a:p>
            <a:pPr fontAlgn="auto">
              <a:spcAft>
                <a:spcPts val="0"/>
              </a:spcAft>
              <a:buClr>
                <a:srgbClr val="136DB6"/>
              </a:buClr>
              <a:buSzPct val="65000"/>
              <a:buFont typeface="Zapf Dingbats" charset="0"/>
              <a:buChar char=""/>
              <a:defRPr/>
            </a:pPr>
            <a:r>
              <a:rPr lang="en-US" sz="3000" dirty="0">
                <a:latin typeface="Frutiger 47LightCn" charset="0"/>
              </a:rPr>
              <a:t>Factors that require organizational change can come from external and internal sources</a:t>
            </a:r>
            <a:r>
              <a:rPr lang="en-US" sz="2800" dirty="0">
                <a:latin typeface="Calibri" charset="0"/>
              </a:rPr>
              <a:t>.</a:t>
            </a:r>
          </a:p>
        </p:txBody>
      </p:sp>
      <p:sp>
        <p:nvSpPr>
          <p:cNvPr id="39938" name="Rectangle 4"/>
          <p:cNvSpPr>
            <a:spLocks noChangeArrowheads="1"/>
          </p:cNvSpPr>
          <p:nvPr/>
        </p:nvSpPr>
        <p:spPr bwMode="auto">
          <a:xfrm>
            <a:off x="0" y="0"/>
            <a:ext cx="152400" cy="6858000"/>
          </a:xfrm>
          <a:prstGeom prst="rect">
            <a:avLst/>
          </a:prstGeom>
          <a:solidFill>
            <a:srgbClr val="1273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39939" name="Group 6"/>
          <p:cNvGrpSpPr>
            <a:grpSpLocks/>
          </p:cNvGrpSpPr>
          <p:nvPr/>
        </p:nvGrpSpPr>
        <p:grpSpPr bwMode="auto">
          <a:xfrm>
            <a:off x="715963" y="1096963"/>
            <a:ext cx="8428037" cy="46037"/>
            <a:chOff x="432" y="787"/>
            <a:chExt cx="5184" cy="29"/>
          </a:xfrm>
        </p:grpSpPr>
        <p:sp>
          <p:nvSpPr>
            <p:cNvPr id="39941" name="Rectangle 7"/>
            <p:cNvSpPr>
              <a:spLocks noChangeArrowheads="1"/>
            </p:cNvSpPr>
            <p:nvPr/>
          </p:nvSpPr>
          <p:spPr bwMode="auto">
            <a:xfrm>
              <a:off x="432" y="787"/>
              <a:ext cx="864" cy="29"/>
            </a:xfrm>
            <a:prstGeom prst="rect">
              <a:avLst/>
            </a:prstGeom>
            <a:solidFill>
              <a:srgbClr val="1D9FD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9942" name="Rectangle 8"/>
            <p:cNvSpPr>
              <a:spLocks noChangeArrowheads="1"/>
            </p:cNvSpPr>
            <p:nvPr/>
          </p:nvSpPr>
          <p:spPr bwMode="auto">
            <a:xfrm>
              <a:off x="1296" y="787"/>
              <a:ext cx="864" cy="29"/>
            </a:xfrm>
            <a:prstGeom prst="rect">
              <a:avLst/>
            </a:prstGeom>
            <a:solidFill>
              <a:srgbClr val="88C04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9943" name="Rectangle 9"/>
            <p:cNvSpPr>
              <a:spLocks noChangeArrowheads="1"/>
            </p:cNvSpPr>
            <p:nvPr/>
          </p:nvSpPr>
          <p:spPr bwMode="auto">
            <a:xfrm>
              <a:off x="2160" y="787"/>
              <a:ext cx="864" cy="29"/>
            </a:xfrm>
            <a:prstGeom prst="rect">
              <a:avLst/>
            </a:prstGeom>
            <a:solidFill>
              <a:srgbClr val="13908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9944" name="Rectangle 10"/>
            <p:cNvSpPr>
              <a:spLocks noChangeArrowheads="1"/>
            </p:cNvSpPr>
            <p:nvPr/>
          </p:nvSpPr>
          <p:spPr bwMode="auto">
            <a:xfrm>
              <a:off x="3024" y="787"/>
              <a:ext cx="864" cy="29"/>
            </a:xfrm>
            <a:prstGeom prst="rect">
              <a:avLst/>
            </a:prstGeom>
            <a:solidFill>
              <a:srgbClr val="E9CD1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9945" name="Rectangle 11"/>
            <p:cNvSpPr>
              <a:spLocks noChangeArrowheads="1"/>
            </p:cNvSpPr>
            <p:nvPr/>
          </p:nvSpPr>
          <p:spPr bwMode="auto">
            <a:xfrm>
              <a:off x="3888" y="787"/>
              <a:ext cx="864" cy="29"/>
            </a:xfrm>
            <a:prstGeom prst="rect">
              <a:avLst/>
            </a:prstGeom>
            <a:solidFill>
              <a:srgbClr val="F1812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9946" name="Rectangle 12"/>
            <p:cNvSpPr>
              <a:spLocks noChangeArrowheads="1"/>
            </p:cNvSpPr>
            <p:nvPr/>
          </p:nvSpPr>
          <p:spPr bwMode="auto">
            <a:xfrm>
              <a:off x="4752" y="787"/>
              <a:ext cx="864" cy="29"/>
            </a:xfrm>
            <a:prstGeom prst="rect">
              <a:avLst/>
            </a:prstGeom>
            <a:solidFill>
              <a:srgbClr val="E81F2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39940" name="Rectangle 2"/>
          <p:cNvSpPr>
            <a:spLocks noChangeArrowheads="1"/>
          </p:cNvSpPr>
          <p:nvPr/>
        </p:nvSpPr>
        <p:spPr bwMode="auto">
          <a:xfrm>
            <a:off x="2822972" y="563563"/>
            <a:ext cx="6100575"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nSpc>
                <a:spcPct val="85000"/>
              </a:lnSpc>
            </a:pPr>
            <a:r>
              <a:rPr lang="en-US" sz="4000" dirty="0">
                <a:latin typeface="Helvetica Neue Bold Condensed" charset="0"/>
              </a:rPr>
              <a:t>Ability to Lead Change</a:t>
            </a:r>
            <a:endParaRPr lang="en-US" sz="4000" b="1" dirty="0">
              <a:latin typeface="Impact" charset="0"/>
            </a:endParaRPr>
          </a:p>
        </p:txBody>
      </p:sp>
    </p:spTree>
    <p:custDataLst>
      <p:tags r:id="rId1"/>
    </p:custDataLst>
    <p:extLst>
      <p:ext uri="{BB962C8B-B14F-4D97-AF65-F5344CB8AC3E}">
        <p14:creationId xmlns:p14="http://schemas.microsoft.com/office/powerpoint/2010/main" val="40882882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bg/>
                                          </p:spTgt>
                                        </p:tgtEl>
                                        <p:attrNameLst>
                                          <p:attrName>style.visibility</p:attrName>
                                        </p:attrNameLst>
                                      </p:cBhvr>
                                      <p:to>
                                        <p:strVal val="visible"/>
                                      </p:to>
                                    </p:set>
                                    <p:anim calcmode="lin" valueType="num">
                                      <p:cBhvr additive="base">
                                        <p:cTn id="7" dur="500" fill="hold"/>
                                        <p:tgtEl>
                                          <p:spTgt spid="717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bg/>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0" end="0"/>
                                            </p:txEl>
                                          </p:spTgt>
                                        </p:tgtEl>
                                        <p:attrNameLst>
                                          <p:attrName>style.visibility</p:attrName>
                                        </p:attrNameLst>
                                      </p:cBhvr>
                                      <p:to>
                                        <p:strVal val="visible"/>
                                      </p:to>
                                    </p:set>
                                    <p:anim calcmode="lin" valueType="num">
                                      <p:cBhvr additive="base">
                                        <p:cTn id="13"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1" end="1"/>
                                            </p:txEl>
                                          </p:spTgt>
                                        </p:tgtEl>
                                        <p:attrNameLst>
                                          <p:attrName>style.visibility</p:attrName>
                                        </p:attrNameLst>
                                      </p:cBhvr>
                                      <p:to>
                                        <p:strVal val="visible"/>
                                      </p:to>
                                    </p:set>
                                    <p:anim calcmode="lin" valueType="num">
                                      <p:cBhvr additive="base">
                                        <p:cTn id="19"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1">
                                            <p:txEl>
                                              <p:pRg st="2" end="2"/>
                                            </p:txEl>
                                          </p:spTgt>
                                        </p:tgtEl>
                                        <p:attrNameLst>
                                          <p:attrName>style.visibility</p:attrName>
                                        </p:attrNameLst>
                                      </p:cBhvr>
                                      <p:to>
                                        <p:strVal val="visible"/>
                                      </p:to>
                                    </p:set>
                                    <p:anim calcmode="lin" valueType="num">
                                      <p:cBhvr additive="base">
                                        <p:cTn id="25"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TextBox 5"/>
          <p:cNvSpPr txBox="1">
            <a:spLocks noChangeArrowheads="1"/>
          </p:cNvSpPr>
          <p:nvPr/>
        </p:nvSpPr>
        <p:spPr bwMode="auto">
          <a:xfrm>
            <a:off x="2434130" y="1141531"/>
            <a:ext cx="6566315" cy="16866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ts val="600"/>
              </a:spcBef>
              <a:buFontTx/>
              <a:buNone/>
            </a:pPr>
            <a:r>
              <a:rPr lang="en-US" altLang="en-US" sz="2800" b="1" smtClean="0"/>
              <a:t>                                                         </a:t>
            </a:r>
            <a:endParaRPr lang="en-US" altLang="en-US" sz="2800" dirty="0"/>
          </a:p>
          <a:p>
            <a:pPr>
              <a:buNone/>
            </a:pPr>
            <a:r>
              <a:rPr lang="en-US" sz="1800" dirty="0" smtClean="0"/>
              <a:t>ANG Management Coaching and Consulting offers a variety of consulting services for small business owners, designed to address everything from major strategic issues to more basic problems affecting everyday business practices.</a:t>
            </a:r>
            <a:endParaRPr lang="en-US" sz="1800" dirty="0"/>
          </a:p>
        </p:txBody>
      </p:sp>
      <p:sp>
        <p:nvSpPr>
          <p:cNvPr id="7" name="Rectangle 6"/>
          <p:cNvSpPr/>
          <p:nvPr/>
        </p:nvSpPr>
        <p:spPr>
          <a:xfrm>
            <a:off x="468313" y="2961710"/>
            <a:ext cx="8285162" cy="1295400"/>
          </a:xfrm>
          <a:prstGeom prst="rect">
            <a:avLst/>
          </a:prstGeom>
          <a:solidFill>
            <a:schemeClr val="bg1">
              <a:lumMod val="6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defRPr/>
            </a:pPr>
            <a:r>
              <a:rPr lang="en-US" sz="2400" dirty="0">
                <a:solidFill>
                  <a:srgbClr val="157FFF"/>
                </a:solidFill>
              </a:rPr>
              <a:t>Additional Resources:</a:t>
            </a:r>
          </a:p>
        </p:txBody>
      </p:sp>
      <p:sp>
        <p:nvSpPr>
          <p:cNvPr id="165894" name="TextBox 19"/>
          <p:cNvSpPr txBox="1">
            <a:spLocks noChangeArrowheads="1"/>
          </p:cNvSpPr>
          <p:nvPr/>
        </p:nvSpPr>
        <p:spPr bwMode="auto">
          <a:xfrm>
            <a:off x="468313" y="4516894"/>
            <a:ext cx="8285162" cy="18097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sz="1800" dirty="0" smtClean="0"/>
              <a:t>ANG – MCC identifies, researches alternatives and solves business problems with the highest value-adding solutions.</a:t>
            </a:r>
            <a:endParaRPr lang="en-US" sz="1800" dirty="0" smtClean="0"/>
          </a:p>
          <a:p>
            <a:pPr>
              <a:spcBef>
                <a:spcPct val="0"/>
              </a:spcBef>
              <a:buFontTx/>
              <a:buNone/>
            </a:pPr>
            <a:endParaRPr lang="en-US" altLang="en-US" sz="1800" dirty="0"/>
          </a:p>
          <a:p>
            <a:pPr>
              <a:buNone/>
            </a:pPr>
            <a:r>
              <a:rPr lang="en-US" sz="1800" dirty="0" smtClean="0"/>
              <a:t>Our </a:t>
            </a:r>
            <a:r>
              <a:rPr lang="en-US" sz="1800" dirty="0"/>
              <a:t>team of professionals looks forward to meeting you at one of our seminars, at our conference booths, through various communications channels, or just </a:t>
            </a:r>
            <a:r>
              <a:rPr lang="en-US" sz="1800" dirty="0" smtClean="0"/>
              <a:t>to connect through social media (see details at </a:t>
            </a:r>
            <a:r>
              <a:rPr lang="en-US" sz="1800" dirty="0" smtClean="0">
                <a:hlinkClick r:id="rId4"/>
              </a:rPr>
              <a:t>www.ang-mcc.com</a:t>
            </a:r>
            <a:r>
              <a:rPr lang="en-US" sz="1800" dirty="0" smtClean="0"/>
              <a:t>).</a:t>
            </a:r>
            <a:endParaRPr lang="en-US" sz="1800" dirty="0"/>
          </a:p>
        </p:txBody>
      </p:sp>
      <p:grpSp>
        <p:nvGrpSpPr>
          <p:cNvPr id="165895" name="Group 20"/>
          <p:cNvGrpSpPr>
            <a:grpSpLocks/>
          </p:cNvGrpSpPr>
          <p:nvPr/>
        </p:nvGrpSpPr>
        <p:grpSpPr bwMode="auto">
          <a:xfrm>
            <a:off x="4985981" y="3092460"/>
            <a:ext cx="1081088" cy="1011731"/>
            <a:chOff x="3945140" y="3119226"/>
            <a:chExt cx="1081430" cy="1011340"/>
          </a:xfrm>
        </p:grpSpPr>
        <p:pic>
          <p:nvPicPr>
            <p:cNvPr id="16590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4023971" y="3119226"/>
              <a:ext cx="804536" cy="577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5903" name="TextBox 22"/>
            <p:cNvSpPr txBox="1">
              <a:spLocks noChangeArrowheads="1"/>
            </p:cNvSpPr>
            <p:nvPr/>
          </p:nvSpPr>
          <p:spPr bwMode="auto">
            <a:xfrm>
              <a:off x="3945140" y="3752352"/>
              <a:ext cx="1081430" cy="378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800" dirty="0" smtClean="0"/>
                <a:t>Sem</a:t>
              </a:r>
              <a:r>
                <a:rPr lang="en-US" altLang="en-US" sz="1800" dirty="0" smtClean="0"/>
                <a:t>inars</a:t>
              </a:r>
              <a:endParaRPr lang="en-US" altLang="en-US" sz="1800" dirty="0"/>
            </a:p>
          </p:txBody>
        </p:sp>
      </p:grpSp>
      <p:grpSp>
        <p:nvGrpSpPr>
          <p:cNvPr id="165896" name="Group 23"/>
          <p:cNvGrpSpPr>
            <a:grpSpLocks/>
          </p:cNvGrpSpPr>
          <p:nvPr/>
        </p:nvGrpSpPr>
        <p:grpSpPr bwMode="auto">
          <a:xfrm>
            <a:off x="6145875" y="2987681"/>
            <a:ext cx="1081088" cy="1116510"/>
            <a:chOff x="3945140" y="3005464"/>
            <a:chExt cx="1081430" cy="1116077"/>
          </a:xfrm>
        </p:grpSpPr>
        <p:pic>
          <p:nvPicPr>
            <p:cNvPr id="165900"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4157610" y="3005464"/>
              <a:ext cx="537257" cy="804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5901" name="TextBox 25"/>
            <p:cNvSpPr txBox="1">
              <a:spLocks noChangeArrowheads="1"/>
            </p:cNvSpPr>
            <p:nvPr/>
          </p:nvSpPr>
          <p:spPr bwMode="auto">
            <a:xfrm>
              <a:off x="3945140" y="3752352"/>
              <a:ext cx="1081430" cy="3691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800" dirty="0" smtClean="0"/>
                <a:t>Book</a:t>
              </a:r>
              <a:r>
                <a:rPr lang="en-US" altLang="en-US" sz="1800" dirty="0" smtClean="0"/>
                <a:t>s</a:t>
              </a:r>
              <a:endParaRPr lang="en-US" altLang="en-US" sz="1800" dirty="0"/>
            </a:p>
          </p:txBody>
        </p:sp>
      </p:grpSp>
      <p:grpSp>
        <p:nvGrpSpPr>
          <p:cNvPr id="165897" name="Group 26"/>
          <p:cNvGrpSpPr>
            <a:grpSpLocks/>
          </p:cNvGrpSpPr>
          <p:nvPr/>
        </p:nvGrpSpPr>
        <p:grpSpPr bwMode="auto">
          <a:xfrm>
            <a:off x="7297644" y="3054058"/>
            <a:ext cx="1081087" cy="1093083"/>
            <a:chOff x="3945140" y="3037906"/>
            <a:chExt cx="1081430" cy="1092660"/>
          </a:xfrm>
        </p:grpSpPr>
        <p:pic>
          <p:nvPicPr>
            <p:cNvPr id="16589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4023971" y="3037906"/>
              <a:ext cx="804536" cy="739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5899" name="TextBox 28"/>
            <p:cNvSpPr txBox="1">
              <a:spLocks noChangeArrowheads="1"/>
            </p:cNvSpPr>
            <p:nvPr/>
          </p:nvSpPr>
          <p:spPr bwMode="auto">
            <a:xfrm>
              <a:off x="3945140" y="3752352"/>
              <a:ext cx="1081430" cy="378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800" dirty="0" smtClean="0"/>
                <a:t>Call us!</a:t>
              </a:r>
              <a:endParaRPr lang="en-US" altLang="en-US" sz="1800" dirty="0"/>
            </a:p>
          </p:txBody>
        </p:sp>
      </p:grpSp>
      <p:sp>
        <p:nvSpPr>
          <p:cNvPr id="2" name="TextBox 1"/>
          <p:cNvSpPr txBox="1"/>
          <p:nvPr/>
        </p:nvSpPr>
        <p:spPr>
          <a:xfrm>
            <a:off x="4082772" y="639210"/>
            <a:ext cx="2868093" cy="707886"/>
          </a:xfrm>
          <a:prstGeom prst="rect">
            <a:avLst/>
          </a:prstGeom>
          <a:noFill/>
        </p:spPr>
        <p:txBody>
          <a:bodyPr wrap="none" rtlCol="0">
            <a:spAutoFit/>
          </a:bodyPr>
          <a:lstStyle/>
          <a:p>
            <a:r>
              <a:rPr lang="en-US" sz="4000" b="1" dirty="0" smtClean="0">
                <a:latin typeface="Helvetica Neue" charset="0"/>
                <a:ea typeface="Helvetica Neue" charset="0"/>
                <a:cs typeface="Helvetica Neue" charset="0"/>
              </a:rPr>
              <a:t>Thank you!</a:t>
            </a:r>
            <a:endParaRPr lang="en-US" sz="4000" b="1" dirty="0">
              <a:latin typeface="Helvetica Neue" charset="0"/>
              <a:ea typeface="Helvetica Neue" charset="0"/>
              <a:cs typeface="Helvetica Neue" charset="0"/>
            </a:endParaRPr>
          </a:p>
        </p:txBody>
      </p:sp>
    </p:spTree>
    <p:custDataLst>
      <p:tags r:id="rId1"/>
    </p:custDataLst>
    <p:extLst>
      <p:ext uri="{BB962C8B-B14F-4D97-AF65-F5344CB8AC3E}">
        <p14:creationId xmlns:p14="http://schemas.microsoft.com/office/powerpoint/2010/main" val="534760524"/>
      </p:ext>
    </p:extLst>
  </p:cSld>
  <p:clrMapOvr>
    <a:masterClrMapping/>
  </p:clrMapOvr>
  <mc:AlternateContent xmlns:mc="http://schemas.openxmlformats.org/markup-compatibility/2006" xmlns:p14="http://schemas.microsoft.com/office/powerpoint/2010/main">
    <mc:Choice Requires="p14">
      <p:transition spd="slow" p14:dur="2000" advTm="819"/>
    </mc:Choice>
    <mc:Fallback xmlns="">
      <p:transition spd="slow" advTm="819"/>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Let me introduce myself:</a:t>
            </a:r>
            <a:endParaRPr lang="en-US" dirty="0"/>
          </a:p>
        </p:txBody>
      </p:sp>
      <p:sp>
        <p:nvSpPr>
          <p:cNvPr id="3" name="Content Placeholder 2"/>
          <p:cNvSpPr>
            <a:spLocks noGrp="1"/>
          </p:cNvSpPr>
          <p:nvPr>
            <p:ph idx="1"/>
          </p:nvPr>
        </p:nvSpPr>
        <p:spPr>
          <a:xfrm>
            <a:off x="2128719" y="1901950"/>
            <a:ext cx="4428446" cy="1374345"/>
          </a:xfrm>
        </p:spPr>
        <p:txBody>
          <a:bodyPr>
            <a:normAutofit/>
          </a:bodyPr>
          <a:lstStyle/>
          <a:p>
            <a:pPr marL="0" indent="0">
              <a:buNone/>
            </a:pPr>
            <a:r>
              <a:rPr lang="en-US" sz="2000" dirty="0"/>
              <a:t>I'm </a:t>
            </a:r>
            <a:r>
              <a:rPr lang="en-US" sz="2000" b="1" dirty="0"/>
              <a:t>Dr. Amanda N Gibson</a:t>
            </a:r>
            <a:r>
              <a:rPr lang="en-US" sz="2000" dirty="0"/>
              <a:t>, consultant in Management and Leadership, professor, author and speaker.</a:t>
            </a:r>
            <a:endParaRPr lang="en-US" sz="2000" dirty="0"/>
          </a:p>
        </p:txBody>
      </p:sp>
      <p:pic>
        <p:nvPicPr>
          <p:cNvPr id="4" name="Picture 3"/>
          <p:cNvPicPr>
            <a:picLocks noChangeAspect="1"/>
          </p:cNvPicPr>
          <p:nvPr/>
        </p:nvPicPr>
        <p:blipFill>
          <a:blip r:embed="rId3"/>
          <a:stretch>
            <a:fillRect/>
          </a:stretch>
        </p:blipFill>
        <p:spPr>
          <a:xfrm>
            <a:off x="7167985" y="1596540"/>
            <a:ext cx="1137679" cy="1515389"/>
          </a:xfrm>
          <a:prstGeom prst="rect">
            <a:avLst/>
          </a:prstGeom>
        </p:spPr>
      </p:pic>
      <p:sp>
        <p:nvSpPr>
          <p:cNvPr id="6" name="TextBox 5"/>
          <p:cNvSpPr txBox="1"/>
          <p:nvPr/>
        </p:nvSpPr>
        <p:spPr>
          <a:xfrm>
            <a:off x="754375" y="5013778"/>
            <a:ext cx="7428700" cy="1477328"/>
          </a:xfrm>
          <a:prstGeom prst="rect">
            <a:avLst/>
          </a:prstGeom>
          <a:noFill/>
        </p:spPr>
        <p:txBody>
          <a:bodyPr wrap="none" rtlCol="0">
            <a:spAutoFit/>
          </a:bodyPr>
          <a:lstStyle/>
          <a:p>
            <a:r>
              <a:rPr lang="en-US" b="1" dirty="0" smtClean="0"/>
              <a:t>My books:</a:t>
            </a:r>
          </a:p>
          <a:p>
            <a:endParaRPr lang="en-US" b="1" dirty="0" smtClean="0"/>
          </a:p>
          <a:p>
            <a:pPr marL="285750" indent="-285750">
              <a:buFont typeface="Arial" charset="0"/>
              <a:buChar char="•"/>
            </a:pPr>
            <a:r>
              <a:rPr lang="en-US" dirty="0" smtClean="0"/>
              <a:t>Succession Planning In Nonprofits: The Distance Between </a:t>
            </a:r>
          </a:p>
          <a:p>
            <a:r>
              <a:rPr lang="en-US" dirty="0" smtClean="0"/>
              <a:t>What We Know and What We Do</a:t>
            </a:r>
          </a:p>
          <a:p>
            <a:pPr marL="285750" indent="-285750">
              <a:buFont typeface="Arial" charset="0"/>
              <a:buChar char="•"/>
            </a:pPr>
            <a:r>
              <a:rPr lang="en-US" dirty="0" smtClean="0"/>
              <a:t>Nonprofit Realities Everybody Must Face;     </a:t>
            </a:r>
            <a:r>
              <a:rPr lang="en-US" i="1" u="sng" dirty="0" smtClean="0"/>
              <a:t>both available at Amazon.com</a:t>
            </a:r>
            <a:endParaRPr lang="en-US" i="1" u="sng" dirty="0"/>
          </a:p>
        </p:txBody>
      </p:sp>
      <p:pic>
        <p:nvPicPr>
          <p:cNvPr id="7" name="Picture 6"/>
          <p:cNvPicPr>
            <a:picLocks noChangeAspect="1"/>
          </p:cNvPicPr>
          <p:nvPr/>
        </p:nvPicPr>
        <p:blipFill>
          <a:blip r:embed="rId4"/>
          <a:stretch>
            <a:fillRect/>
          </a:stretch>
        </p:blipFill>
        <p:spPr>
          <a:xfrm>
            <a:off x="2739540" y="3204060"/>
            <a:ext cx="1146034" cy="1809718"/>
          </a:xfrm>
          <a:prstGeom prst="rect">
            <a:avLst/>
          </a:prstGeom>
        </p:spPr>
      </p:pic>
      <p:pic>
        <p:nvPicPr>
          <p:cNvPr id="8" name="Picture 7"/>
          <p:cNvPicPr>
            <a:picLocks noChangeAspect="1"/>
          </p:cNvPicPr>
          <p:nvPr/>
        </p:nvPicPr>
        <p:blipFill>
          <a:blip r:embed="rId5"/>
          <a:stretch>
            <a:fillRect/>
          </a:stretch>
        </p:blipFill>
        <p:spPr>
          <a:xfrm>
            <a:off x="5009447" y="3204060"/>
            <a:ext cx="1110269" cy="1728013"/>
          </a:xfrm>
          <a:prstGeom prst="rect">
            <a:avLst/>
          </a:prstGeom>
        </p:spPr>
      </p:pic>
    </p:spTree>
    <p:extLst>
      <p:ext uri="{BB962C8B-B14F-4D97-AF65-F5344CB8AC3E}">
        <p14:creationId xmlns:p14="http://schemas.microsoft.com/office/powerpoint/2010/main" val="2110328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60"/>
          <p:cNvSpPr>
            <a:spLocks noChangeArrowheads="1"/>
          </p:cNvSpPr>
          <p:nvPr/>
        </p:nvSpPr>
        <p:spPr bwMode="auto">
          <a:xfrm>
            <a:off x="0" y="0"/>
            <a:ext cx="152400" cy="6858000"/>
          </a:xfrm>
          <a:prstGeom prst="rect">
            <a:avLst/>
          </a:prstGeom>
          <a:solidFill>
            <a:srgbClr val="1273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122" name="Text Box 9"/>
          <p:cNvSpPr txBox="1">
            <a:spLocks noChangeArrowheads="1"/>
          </p:cNvSpPr>
          <p:nvPr/>
        </p:nvSpPr>
        <p:spPr bwMode="auto">
          <a:xfrm>
            <a:off x="1051855" y="3266911"/>
            <a:ext cx="3962400" cy="21852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nSpc>
                <a:spcPct val="200000"/>
              </a:lnSpc>
              <a:spcAft>
                <a:spcPts val="2400"/>
              </a:spcAft>
            </a:pPr>
            <a:r>
              <a:rPr lang="en-US" sz="1600" dirty="0">
                <a:latin typeface="Frutiger 47LightCn" charset="0"/>
                <a:cs typeface="Arial" charset="0"/>
              </a:rPr>
              <a:t>Define what is business</a:t>
            </a:r>
            <a:r>
              <a:rPr lang="en-US" sz="1600" dirty="0" smtClean="0">
                <a:latin typeface="Frutiger 47LightCn" charset="0"/>
                <a:cs typeface="Arial" charset="0"/>
              </a:rPr>
              <a:t>.</a:t>
            </a:r>
            <a:endParaRPr lang="en-US" sz="1600" dirty="0">
              <a:latin typeface="Frutiger 47LightCn" charset="0"/>
              <a:cs typeface="Arial" charset="0"/>
            </a:endParaRPr>
          </a:p>
          <a:p>
            <a:pPr>
              <a:lnSpc>
                <a:spcPct val="200000"/>
              </a:lnSpc>
              <a:spcAft>
                <a:spcPts val="2400"/>
              </a:spcAft>
            </a:pPr>
            <a:r>
              <a:rPr lang="en-US" sz="1600" dirty="0" smtClean="0">
                <a:latin typeface="Frutiger 47LightCn" charset="0"/>
                <a:cs typeface="Arial" charset="0"/>
              </a:rPr>
              <a:t>Describe </a:t>
            </a:r>
            <a:r>
              <a:rPr lang="en-US" sz="1600" dirty="0">
                <a:latin typeface="Frutiger 47LightCn" charset="0"/>
                <a:cs typeface="Arial" charset="0"/>
              </a:rPr>
              <a:t>the private enterprise system.</a:t>
            </a:r>
          </a:p>
          <a:p>
            <a:pPr>
              <a:lnSpc>
                <a:spcPct val="200000"/>
              </a:lnSpc>
              <a:spcAft>
                <a:spcPts val="2400"/>
              </a:spcAft>
            </a:pPr>
            <a:r>
              <a:rPr lang="en-US" sz="1600" dirty="0">
                <a:latin typeface="Frutiger 47LightCn" charset="0"/>
                <a:cs typeface="Arial" charset="0"/>
              </a:rPr>
              <a:t>Identify the six eras in the history of business.</a:t>
            </a:r>
          </a:p>
        </p:txBody>
      </p:sp>
      <p:grpSp>
        <p:nvGrpSpPr>
          <p:cNvPr id="5123" name="Group 28"/>
          <p:cNvGrpSpPr>
            <a:grpSpLocks/>
          </p:cNvGrpSpPr>
          <p:nvPr/>
        </p:nvGrpSpPr>
        <p:grpSpPr bwMode="auto">
          <a:xfrm>
            <a:off x="550181" y="3527015"/>
            <a:ext cx="304800" cy="319088"/>
            <a:chOff x="192" y="1104"/>
            <a:chExt cx="192" cy="201"/>
          </a:xfrm>
        </p:grpSpPr>
        <p:pic>
          <p:nvPicPr>
            <p:cNvPr id="5151"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1104"/>
              <a:ext cx="192" cy="1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52" name="Text Box 42"/>
            <p:cNvSpPr txBox="1">
              <a:spLocks noChangeArrowheads="1"/>
            </p:cNvSpPr>
            <p:nvPr/>
          </p:nvSpPr>
          <p:spPr bwMode="auto">
            <a:xfrm>
              <a:off x="192" y="1113"/>
              <a:ext cx="192"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spcBef>
                  <a:spcPct val="50000"/>
                </a:spcBef>
              </a:pPr>
              <a:r>
                <a:rPr lang="en-US" sz="1400" b="1" dirty="0" smtClean="0">
                  <a:solidFill>
                    <a:srgbClr val="1273C2"/>
                  </a:solidFill>
                  <a:latin typeface="HelveticaNeueLT Std Hvy Cn" charset="0"/>
                  <a:cs typeface="Arial" charset="0"/>
                </a:rPr>
                <a:t>*</a:t>
              </a:r>
              <a:endParaRPr lang="en-US" sz="1400" b="1" dirty="0">
                <a:solidFill>
                  <a:srgbClr val="1273C2"/>
                </a:solidFill>
                <a:latin typeface="HelveticaNeueLT Std Hvy Cn" charset="0"/>
                <a:cs typeface="Arial" charset="0"/>
              </a:endParaRPr>
            </a:p>
          </p:txBody>
        </p:sp>
      </p:grpSp>
      <p:sp>
        <p:nvSpPr>
          <p:cNvPr id="5124" name="Rectangle 2"/>
          <p:cNvSpPr>
            <a:spLocks noChangeArrowheads="1"/>
          </p:cNvSpPr>
          <p:nvPr/>
        </p:nvSpPr>
        <p:spPr bwMode="auto">
          <a:xfrm>
            <a:off x="3197655" y="533400"/>
            <a:ext cx="5184344"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nSpc>
                <a:spcPct val="85000"/>
              </a:lnSpc>
            </a:pPr>
            <a:r>
              <a:rPr lang="en-US" sz="4000" dirty="0" smtClean="0">
                <a:latin typeface="Helvetica Neue Bold Condensed" charset="0"/>
              </a:rPr>
              <a:t>Few of today topics:</a:t>
            </a:r>
            <a:endParaRPr lang="en-US" sz="4000" b="1" dirty="0">
              <a:latin typeface="Impact" charset="0"/>
            </a:endParaRPr>
          </a:p>
        </p:txBody>
      </p:sp>
      <p:sp>
        <p:nvSpPr>
          <p:cNvPr id="2" name="Text Box 9"/>
          <p:cNvSpPr txBox="1">
            <a:spLocks noChangeArrowheads="1"/>
          </p:cNvSpPr>
          <p:nvPr/>
        </p:nvSpPr>
        <p:spPr bwMode="auto">
          <a:xfrm>
            <a:off x="5488230" y="3114554"/>
            <a:ext cx="3505200" cy="20005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nSpc>
                <a:spcPct val="130000"/>
              </a:lnSpc>
              <a:spcAft>
                <a:spcPts val="2400"/>
              </a:spcAft>
            </a:pPr>
            <a:r>
              <a:rPr lang="en-US" sz="1600" dirty="0">
                <a:latin typeface="Frutiger 47LightCn" charset="0"/>
                <a:cs typeface="Arial" charset="0"/>
              </a:rPr>
              <a:t>Explain how today</a:t>
            </a:r>
            <a:r>
              <a:rPr lang="ja-JP" altLang="en-US" sz="1600" dirty="0">
                <a:latin typeface="Frutiger 47LightCn" charset="0"/>
                <a:cs typeface="Arial" charset="0"/>
              </a:rPr>
              <a:t>’</a:t>
            </a:r>
            <a:r>
              <a:rPr lang="en-US" altLang="ja-JP" sz="1600" dirty="0">
                <a:latin typeface="Frutiger 47LightCn" charset="0"/>
                <a:cs typeface="Arial" charset="0"/>
              </a:rPr>
              <a:t>s business workforce and the nature of work itself is changing.</a:t>
            </a:r>
          </a:p>
          <a:p>
            <a:pPr>
              <a:lnSpc>
                <a:spcPct val="130000"/>
              </a:lnSpc>
              <a:spcAft>
                <a:spcPts val="2400"/>
              </a:spcAft>
            </a:pPr>
            <a:r>
              <a:rPr lang="en-US" sz="1600" dirty="0">
                <a:latin typeface="Frutiger 47LightCn" charset="0"/>
                <a:cs typeface="Arial" charset="0"/>
              </a:rPr>
              <a:t>Identify the skills and attributes needed for the 21</a:t>
            </a:r>
            <a:r>
              <a:rPr lang="en-US" sz="1600" baseline="30000" dirty="0">
                <a:latin typeface="Frutiger 47LightCn" charset="0"/>
                <a:cs typeface="Arial" charset="0"/>
              </a:rPr>
              <a:t>st</a:t>
            </a:r>
            <a:r>
              <a:rPr lang="en-US" sz="1600" dirty="0">
                <a:latin typeface="Frutiger 47LightCn" charset="0"/>
                <a:cs typeface="Arial" charset="0"/>
              </a:rPr>
              <a:t> century manager</a:t>
            </a:r>
            <a:r>
              <a:rPr lang="en-US" sz="1600" dirty="0" smtClean="0">
                <a:latin typeface="Frutiger 47LightCn" charset="0"/>
                <a:cs typeface="Arial" charset="0"/>
              </a:rPr>
              <a:t>.</a:t>
            </a:r>
            <a:endParaRPr lang="en-US" sz="1600" dirty="0">
              <a:latin typeface="Frutiger 47LightCn" charset="0"/>
              <a:cs typeface="Arial" charset="0"/>
            </a:endParaRPr>
          </a:p>
        </p:txBody>
      </p:sp>
      <p:grpSp>
        <p:nvGrpSpPr>
          <p:cNvPr id="5126" name="Group 29"/>
          <p:cNvGrpSpPr>
            <a:grpSpLocks/>
          </p:cNvGrpSpPr>
          <p:nvPr/>
        </p:nvGrpSpPr>
        <p:grpSpPr bwMode="auto">
          <a:xfrm>
            <a:off x="561961" y="4313480"/>
            <a:ext cx="304800" cy="319088"/>
            <a:chOff x="192" y="1104"/>
            <a:chExt cx="192" cy="201"/>
          </a:xfrm>
        </p:grpSpPr>
        <p:pic>
          <p:nvPicPr>
            <p:cNvPr id="5149"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1104"/>
              <a:ext cx="192" cy="1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50" name="Text Box 42"/>
            <p:cNvSpPr txBox="1">
              <a:spLocks noChangeArrowheads="1"/>
            </p:cNvSpPr>
            <p:nvPr/>
          </p:nvSpPr>
          <p:spPr bwMode="auto">
            <a:xfrm>
              <a:off x="192" y="1113"/>
              <a:ext cx="192"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spcBef>
                  <a:spcPct val="50000"/>
                </a:spcBef>
              </a:pPr>
              <a:r>
                <a:rPr lang="en-US" sz="1400" b="1" dirty="0" smtClean="0">
                  <a:solidFill>
                    <a:srgbClr val="1273C2"/>
                  </a:solidFill>
                  <a:latin typeface="HelveticaNeueLT Std Hvy Cn" charset="0"/>
                  <a:cs typeface="Arial" charset="0"/>
                </a:rPr>
                <a:t>*</a:t>
              </a:r>
              <a:endParaRPr lang="en-US" sz="1400" b="1" dirty="0">
                <a:solidFill>
                  <a:srgbClr val="1273C2"/>
                </a:solidFill>
                <a:latin typeface="HelveticaNeueLT Std Hvy Cn" charset="0"/>
                <a:cs typeface="Arial" charset="0"/>
              </a:endParaRPr>
            </a:p>
          </p:txBody>
        </p:sp>
      </p:grpSp>
      <p:grpSp>
        <p:nvGrpSpPr>
          <p:cNvPr id="5127" name="Group 32"/>
          <p:cNvGrpSpPr>
            <a:grpSpLocks/>
          </p:cNvGrpSpPr>
          <p:nvPr/>
        </p:nvGrpSpPr>
        <p:grpSpPr bwMode="auto">
          <a:xfrm>
            <a:off x="585810" y="5084451"/>
            <a:ext cx="304800" cy="319088"/>
            <a:chOff x="192" y="1104"/>
            <a:chExt cx="192" cy="201"/>
          </a:xfrm>
        </p:grpSpPr>
        <p:pic>
          <p:nvPicPr>
            <p:cNvPr id="5147"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1104"/>
              <a:ext cx="192" cy="1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48" name="Text Box 42"/>
            <p:cNvSpPr txBox="1">
              <a:spLocks noChangeArrowheads="1"/>
            </p:cNvSpPr>
            <p:nvPr/>
          </p:nvSpPr>
          <p:spPr bwMode="auto">
            <a:xfrm>
              <a:off x="192" y="1113"/>
              <a:ext cx="192"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spcBef>
                  <a:spcPct val="50000"/>
                </a:spcBef>
              </a:pPr>
              <a:r>
                <a:rPr lang="en-US" sz="1400" b="1" dirty="0">
                  <a:solidFill>
                    <a:srgbClr val="1D9FD9"/>
                  </a:solidFill>
                  <a:latin typeface="HelveticaNeueLT Std Hvy Cn" charset="0"/>
                  <a:cs typeface="Arial" charset="0"/>
                </a:rPr>
                <a:t>*</a:t>
              </a:r>
              <a:endParaRPr lang="en-US" sz="1400" b="1" dirty="0">
                <a:solidFill>
                  <a:srgbClr val="1273C2"/>
                </a:solidFill>
                <a:latin typeface="HelveticaNeueLT Std Hvy Cn" charset="0"/>
                <a:cs typeface="Arial" charset="0"/>
              </a:endParaRPr>
            </a:p>
          </p:txBody>
        </p:sp>
      </p:grpSp>
      <p:sp>
        <p:nvSpPr>
          <p:cNvPr id="5146" name="Text Box 42"/>
          <p:cNvSpPr txBox="1">
            <a:spLocks noChangeArrowheads="1"/>
          </p:cNvSpPr>
          <p:nvPr/>
        </p:nvSpPr>
        <p:spPr bwMode="auto">
          <a:xfrm>
            <a:off x="601670" y="5275745"/>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spcBef>
                <a:spcPct val="50000"/>
              </a:spcBef>
            </a:pPr>
            <a:endParaRPr lang="en-US" sz="1400" b="1" dirty="0">
              <a:solidFill>
                <a:srgbClr val="1273C2"/>
              </a:solidFill>
              <a:latin typeface="HelveticaNeueLT Std Hvy Cn" charset="0"/>
              <a:cs typeface="Arial" charset="0"/>
            </a:endParaRPr>
          </a:p>
        </p:txBody>
      </p:sp>
      <p:grpSp>
        <p:nvGrpSpPr>
          <p:cNvPr id="5129" name="Group 38"/>
          <p:cNvGrpSpPr>
            <a:grpSpLocks/>
          </p:cNvGrpSpPr>
          <p:nvPr/>
        </p:nvGrpSpPr>
        <p:grpSpPr bwMode="auto">
          <a:xfrm>
            <a:off x="5007240" y="3234981"/>
            <a:ext cx="304800" cy="319088"/>
            <a:chOff x="192" y="1104"/>
            <a:chExt cx="192" cy="201"/>
          </a:xfrm>
        </p:grpSpPr>
        <p:pic>
          <p:nvPicPr>
            <p:cNvPr id="5143"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1104"/>
              <a:ext cx="192" cy="1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44" name="Text Box 42"/>
            <p:cNvSpPr txBox="1">
              <a:spLocks noChangeArrowheads="1"/>
            </p:cNvSpPr>
            <p:nvPr/>
          </p:nvSpPr>
          <p:spPr bwMode="auto">
            <a:xfrm>
              <a:off x="192" y="1113"/>
              <a:ext cx="192"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spcBef>
                  <a:spcPct val="50000"/>
                </a:spcBef>
              </a:pPr>
              <a:r>
                <a:rPr lang="en-US" sz="1400" b="1" dirty="0">
                  <a:solidFill>
                    <a:srgbClr val="1D9FD9"/>
                  </a:solidFill>
                  <a:latin typeface="HelveticaNeueLT Std Hvy Cn" charset="0"/>
                  <a:cs typeface="Arial" charset="0"/>
                </a:rPr>
                <a:t>*</a:t>
              </a:r>
              <a:endParaRPr lang="en-US" sz="1400" b="1" dirty="0">
                <a:solidFill>
                  <a:srgbClr val="1273C2"/>
                </a:solidFill>
                <a:latin typeface="HelveticaNeueLT Std Hvy Cn" charset="0"/>
                <a:cs typeface="Arial" charset="0"/>
              </a:endParaRPr>
            </a:p>
          </p:txBody>
        </p:sp>
      </p:grpSp>
      <p:grpSp>
        <p:nvGrpSpPr>
          <p:cNvPr id="5130" name="Group 41"/>
          <p:cNvGrpSpPr>
            <a:grpSpLocks/>
          </p:cNvGrpSpPr>
          <p:nvPr/>
        </p:nvGrpSpPr>
        <p:grpSpPr bwMode="auto">
          <a:xfrm>
            <a:off x="5030115" y="4473024"/>
            <a:ext cx="304800" cy="319088"/>
            <a:chOff x="192" y="1104"/>
            <a:chExt cx="192" cy="201"/>
          </a:xfrm>
        </p:grpSpPr>
        <p:pic>
          <p:nvPicPr>
            <p:cNvPr id="5141"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1104"/>
              <a:ext cx="192" cy="1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42" name="Text Box 42"/>
            <p:cNvSpPr txBox="1">
              <a:spLocks noChangeArrowheads="1"/>
            </p:cNvSpPr>
            <p:nvPr/>
          </p:nvSpPr>
          <p:spPr bwMode="auto">
            <a:xfrm>
              <a:off x="192" y="1113"/>
              <a:ext cx="192"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spcBef>
                  <a:spcPct val="50000"/>
                </a:spcBef>
              </a:pPr>
              <a:r>
                <a:rPr lang="en-US" sz="1400" b="1" dirty="0" smtClean="0">
                  <a:solidFill>
                    <a:srgbClr val="1273C2"/>
                  </a:solidFill>
                  <a:latin typeface="HelveticaNeueLT Std Hvy Cn" charset="0"/>
                  <a:cs typeface="Arial" charset="0"/>
                </a:rPr>
                <a:t>*</a:t>
              </a:r>
              <a:endParaRPr lang="en-US" sz="1400" b="1" dirty="0">
                <a:solidFill>
                  <a:srgbClr val="1273C2"/>
                </a:solidFill>
                <a:latin typeface="HelveticaNeueLT Std Hvy Cn" charset="0"/>
                <a:cs typeface="Arial" charset="0"/>
              </a:endParaRPr>
            </a:p>
          </p:txBody>
        </p:sp>
      </p:grpSp>
      <p:grpSp>
        <p:nvGrpSpPr>
          <p:cNvPr id="5132" name="Group 67"/>
          <p:cNvGrpSpPr>
            <a:grpSpLocks/>
          </p:cNvGrpSpPr>
          <p:nvPr/>
        </p:nvGrpSpPr>
        <p:grpSpPr bwMode="auto">
          <a:xfrm>
            <a:off x="715963" y="1096963"/>
            <a:ext cx="8428037" cy="46037"/>
            <a:chOff x="432" y="787"/>
            <a:chExt cx="5184" cy="29"/>
          </a:xfrm>
        </p:grpSpPr>
        <p:sp>
          <p:nvSpPr>
            <p:cNvPr id="5133" name="Rectangle 61"/>
            <p:cNvSpPr>
              <a:spLocks noChangeArrowheads="1"/>
            </p:cNvSpPr>
            <p:nvPr/>
          </p:nvSpPr>
          <p:spPr bwMode="auto">
            <a:xfrm>
              <a:off x="432" y="787"/>
              <a:ext cx="864" cy="29"/>
            </a:xfrm>
            <a:prstGeom prst="rect">
              <a:avLst/>
            </a:prstGeom>
            <a:solidFill>
              <a:srgbClr val="1D9FD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134" name="Rectangle 62"/>
            <p:cNvSpPr>
              <a:spLocks noChangeArrowheads="1"/>
            </p:cNvSpPr>
            <p:nvPr/>
          </p:nvSpPr>
          <p:spPr bwMode="auto">
            <a:xfrm>
              <a:off x="1296" y="787"/>
              <a:ext cx="864" cy="29"/>
            </a:xfrm>
            <a:prstGeom prst="rect">
              <a:avLst/>
            </a:prstGeom>
            <a:solidFill>
              <a:srgbClr val="88C04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135" name="Rectangle 63"/>
            <p:cNvSpPr>
              <a:spLocks noChangeArrowheads="1"/>
            </p:cNvSpPr>
            <p:nvPr/>
          </p:nvSpPr>
          <p:spPr bwMode="auto">
            <a:xfrm>
              <a:off x="2160" y="787"/>
              <a:ext cx="864" cy="29"/>
            </a:xfrm>
            <a:prstGeom prst="rect">
              <a:avLst/>
            </a:prstGeom>
            <a:solidFill>
              <a:srgbClr val="13908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136" name="Rectangle 64"/>
            <p:cNvSpPr>
              <a:spLocks noChangeArrowheads="1"/>
            </p:cNvSpPr>
            <p:nvPr/>
          </p:nvSpPr>
          <p:spPr bwMode="auto">
            <a:xfrm>
              <a:off x="3024" y="787"/>
              <a:ext cx="864" cy="29"/>
            </a:xfrm>
            <a:prstGeom prst="rect">
              <a:avLst/>
            </a:prstGeom>
            <a:solidFill>
              <a:srgbClr val="E9CD1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137" name="Rectangle 65"/>
            <p:cNvSpPr>
              <a:spLocks noChangeArrowheads="1"/>
            </p:cNvSpPr>
            <p:nvPr/>
          </p:nvSpPr>
          <p:spPr bwMode="auto">
            <a:xfrm>
              <a:off x="3888" y="787"/>
              <a:ext cx="864" cy="29"/>
            </a:xfrm>
            <a:prstGeom prst="rect">
              <a:avLst/>
            </a:prstGeom>
            <a:solidFill>
              <a:srgbClr val="F1812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138" name="Rectangle 66"/>
            <p:cNvSpPr>
              <a:spLocks noChangeArrowheads="1"/>
            </p:cNvSpPr>
            <p:nvPr/>
          </p:nvSpPr>
          <p:spPr bwMode="auto">
            <a:xfrm>
              <a:off x="4752" y="787"/>
              <a:ext cx="864" cy="29"/>
            </a:xfrm>
            <a:prstGeom prst="rect">
              <a:avLst/>
            </a:prstGeom>
            <a:solidFill>
              <a:srgbClr val="E81F2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Tree>
    <p:custDataLst>
      <p:tags r:id="rId1"/>
    </p:custDataLst>
    <p:extLst>
      <p:ext uri="{BB962C8B-B14F-4D97-AF65-F5344CB8AC3E}">
        <p14:creationId xmlns:p14="http://schemas.microsoft.com/office/powerpoint/2010/main" val="95298336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 to="" calcmode="lin" valueType="num">
                                      <p:cBhvr>
                                        <p:cTn id="7" dur="1" fill="hold"/>
                                        <p:tgtEl>
                                          <p:spTgt spid="5122">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5122">
                                            <p:txEl>
                                              <p:pRg st="1" end="1"/>
                                            </p:txEl>
                                          </p:spTgt>
                                        </p:tgtEl>
                                        <p:attrNameLst>
                                          <p:attrName>style.visibility</p:attrName>
                                        </p:attrNameLst>
                                      </p:cBhvr>
                                      <p:to>
                                        <p:strVal val="visible"/>
                                      </p:to>
                                    </p:set>
                                    <p:anim to="" calcmode="lin" valueType="num">
                                      <p:cBhvr>
                                        <p:cTn id="12" dur="1" fill="hold"/>
                                        <p:tgtEl>
                                          <p:spTgt spid="5122">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5122">
                                            <p:txEl>
                                              <p:pRg st="2" end="2"/>
                                            </p:txEl>
                                          </p:spTgt>
                                        </p:tgtEl>
                                        <p:attrNameLst>
                                          <p:attrName>style.visibility</p:attrName>
                                        </p:attrNameLst>
                                      </p:cBhvr>
                                      <p:to>
                                        <p:strVal val="visible"/>
                                      </p:to>
                                    </p:set>
                                    <p:anim to="" calcmode="lin" valueType="num">
                                      <p:cBhvr>
                                        <p:cTn id="17" dur="1" fill="hold"/>
                                        <p:tgtEl>
                                          <p:spTgt spid="5122">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 to="" calcmode="lin" valueType="num">
                                      <p:cBhvr>
                                        <p:cTn id="22" dur="1" fill="hold"/>
                                        <p:tgtEl>
                                          <p:spTgt spid="2">
                                            <p:txEl>
                                              <p:pRg st="0" end="0"/>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 to="" calcmode="lin" valueType="num">
                                      <p:cBhvr>
                                        <p:cTn id="27" dur="1" fill="hold"/>
                                        <p:tgtEl>
                                          <p:spTgt spid="2">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1"/>
          <p:cNvSpPr>
            <a:spLocks noGrp="1" noChangeArrowheads="1"/>
          </p:cNvSpPr>
          <p:nvPr>
            <p:ph idx="1"/>
          </p:nvPr>
        </p:nvSpPr>
        <p:spPr bwMode="auto">
          <a:xfrm>
            <a:off x="899576" y="2514600"/>
            <a:ext cx="8229600" cy="4343400"/>
          </a:xfrm>
          <a:ln>
            <a:headEnd/>
            <a:tailEnd/>
          </a:ln>
        </p:spPr>
        <p:style>
          <a:lnRef idx="1">
            <a:schemeClr val="accent3"/>
          </a:lnRef>
          <a:fillRef idx="3">
            <a:schemeClr val="accent3"/>
          </a:fillRef>
          <a:effectRef idx="2">
            <a:schemeClr val="accent3"/>
          </a:effectRef>
          <a:fontRef idx="minor">
            <a:schemeClr val="lt1"/>
          </a:fontRef>
        </p:style>
        <p:txBody>
          <a:bodyPr wrap="square" numCol="1" anchor="t" anchorCtr="0" compatLnSpc="1">
            <a:prstTxWarp prst="textNoShape">
              <a:avLst/>
            </a:prstTxWarp>
            <a:normAutofit/>
          </a:bodyPr>
          <a:lstStyle/>
          <a:p>
            <a:pPr fontAlgn="auto">
              <a:spcAft>
                <a:spcPts val="0"/>
              </a:spcAft>
              <a:buClr>
                <a:srgbClr val="136DB6"/>
              </a:buClr>
              <a:buSzPct val="65000"/>
              <a:buFont typeface="Zapf Dingbats" charset="0"/>
              <a:buChar char=""/>
              <a:defRPr/>
            </a:pPr>
            <a:r>
              <a:rPr lang="en-US" sz="2800" dirty="0">
                <a:latin typeface="Frutiger 47LightCn" charset="0"/>
              </a:rPr>
              <a:t>Profit-seeking activities and enterprises provide goods and services necessary to an economic system.</a:t>
            </a:r>
          </a:p>
          <a:p>
            <a:pPr fontAlgn="auto">
              <a:spcAft>
                <a:spcPts val="0"/>
              </a:spcAft>
              <a:buClr>
                <a:srgbClr val="136DB6"/>
              </a:buClr>
              <a:buSzPct val="65000"/>
              <a:buFont typeface="Zapf Dingbats" charset="0"/>
              <a:buChar char=""/>
              <a:defRPr/>
            </a:pPr>
            <a:r>
              <a:rPr lang="en-US" sz="2800" dirty="0">
                <a:latin typeface="Frutiger 47LightCn" charset="0"/>
              </a:rPr>
              <a:t>Profit-seeking is the reward for business people who take the risk involved to offer goods and services to customers.</a:t>
            </a:r>
          </a:p>
          <a:p>
            <a:pPr fontAlgn="auto">
              <a:spcAft>
                <a:spcPts val="0"/>
              </a:spcAft>
              <a:buClr>
                <a:srgbClr val="136DB6"/>
              </a:buClr>
              <a:buSzPct val="65000"/>
              <a:buFont typeface="Arial" charset="0"/>
              <a:buNone/>
              <a:defRPr/>
            </a:pPr>
            <a:endParaRPr lang="en-US" sz="2800" dirty="0">
              <a:latin typeface="Frutiger 47LightCn" charset="0"/>
            </a:endParaRPr>
          </a:p>
          <a:p>
            <a:pPr fontAlgn="auto">
              <a:spcAft>
                <a:spcPts val="0"/>
              </a:spcAft>
              <a:buClr>
                <a:srgbClr val="136DB6"/>
              </a:buClr>
              <a:buSzPct val="65000"/>
              <a:buFont typeface="Zapf Dingbats" charset="0"/>
              <a:buChar char=""/>
              <a:defRPr/>
            </a:pPr>
            <a:r>
              <a:rPr lang="en-US" sz="2800" dirty="0">
                <a:latin typeface="Frutiger 47LightCn" charset="0"/>
              </a:rPr>
              <a:t>See </a:t>
            </a:r>
            <a:r>
              <a:rPr lang="en-US" sz="2800" dirty="0">
                <a:latin typeface="Frutiger 47LightCn" charset="0"/>
                <a:hlinkClick r:id="rId4"/>
              </a:rPr>
              <a:t>Fortune 500</a:t>
            </a:r>
            <a:r>
              <a:rPr lang="en-US" sz="2800" dirty="0">
                <a:latin typeface="Frutiger 47LightCn" charset="0"/>
              </a:rPr>
              <a:t> for a list of major U.S. companies.</a:t>
            </a:r>
          </a:p>
          <a:p>
            <a:pPr fontAlgn="auto">
              <a:spcAft>
                <a:spcPts val="0"/>
              </a:spcAft>
              <a:buClr>
                <a:srgbClr val="136DB6"/>
              </a:buClr>
              <a:buSzPct val="65000"/>
              <a:buFont typeface="Arial" charset="0"/>
              <a:buNone/>
              <a:defRPr/>
            </a:pPr>
            <a:endParaRPr lang="en-US" sz="2800" dirty="0">
              <a:latin typeface="Frutiger 47LightCn" charset="0"/>
            </a:endParaRPr>
          </a:p>
        </p:txBody>
      </p:sp>
      <p:sp>
        <p:nvSpPr>
          <p:cNvPr id="7170" name="Rectangle 4"/>
          <p:cNvSpPr>
            <a:spLocks noChangeArrowheads="1"/>
          </p:cNvSpPr>
          <p:nvPr/>
        </p:nvSpPr>
        <p:spPr bwMode="auto">
          <a:xfrm>
            <a:off x="0" y="0"/>
            <a:ext cx="152400" cy="6858000"/>
          </a:xfrm>
          <a:prstGeom prst="rect">
            <a:avLst/>
          </a:prstGeom>
          <a:solidFill>
            <a:srgbClr val="1273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 name="Group 6"/>
          <p:cNvGrpSpPr>
            <a:grpSpLocks/>
          </p:cNvGrpSpPr>
          <p:nvPr/>
        </p:nvGrpSpPr>
        <p:grpSpPr bwMode="auto">
          <a:xfrm>
            <a:off x="715963" y="1096963"/>
            <a:ext cx="8428037" cy="46037"/>
            <a:chOff x="432" y="787"/>
            <a:chExt cx="5184" cy="29"/>
          </a:xfrm>
        </p:grpSpPr>
        <p:sp>
          <p:nvSpPr>
            <p:cNvPr id="7174" name="Rectangle 7"/>
            <p:cNvSpPr>
              <a:spLocks noChangeArrowheads="1"/>
            </p:cNvSpPr>
            <p:nvPr/>
          </p:nvSpPr>
          <p:spPr bwMode="auto">
            <a:xfrm>
              <a:off x="432" y="787"/>
              <a:ext cx="864" cy="29"/>
            </a:xfrm>
            <a:prstGeom prst="rect">
              <a:avLst/>
            </a:prstGeom>
            <a:solidFill>
              <a:srgbClr val="1D9FD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7175" name="Rectangle 8"/>
            <p:cNvSpPr>
              <a:spLocks noChangeArrowheads="1"/>
            </p:cNvSpPr>
            <p:nvPr/>
          </p:nvSpPr>
          <p:spPr bwMode="auto">
            <a:xfrm>
              <a:off x="1296" y="787"/>
              <a:ext cx="864" cy="29"/>
            </a:xfrm>
            <a:prstGeom prst="rect">
              <a:avLst/>
            </a:prstGeom>
            <a:solidFill>
              <a:srgbClr val="88C04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7176" name="Rectangle 9"/>
            <p:cNvSpPr>
              <a:spLocks noChangeArrowheads="1"/>
            </p:cNvSpPr>
            <p:nvPr/>
          </p:nvSpPr>
          <p:spPr bwMode="auto">
            <a:xfrm>
              <a:off x="2160" y="787"/>
              <a:ext cx="864" cy="29"/>
            </a:xfrm>
            <a:prstGeom prst="rect">
              <a:avLst/>
            </a:prstGeom>
            <a:solidFill>
              <a:srgbClr val="13908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7177" name="Rectangle 10"/>
            <p:cNvSpPr>
              <a:spLocks noChangeArrowheads="1"/>
            </p:cNvSpPr>
            <p:nvPr/>
          </p:nvSpPr>
          <p:spPr bwMode="auto">
            <a:xfrm>
              <a:off x="3024" y="787"/>
              <a:ext cx="864" cy="29"/>
            </a:xfrm>
            <a:prstGeom prst="rect">
              <a:avLst/>
            </a:prstGeom>
            <a:solidFill>
              <a:srgbClr val="E9CD1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7178" name="Rectangle 11"/>
            <p:cNvSpPr>
              <a:spLocks noChangeArrowheads="1"/>
            </p:cNvSpPr>
            <p:nvPr/>
          </p:nvSpPr>
          <p:spPr bwMode="auto">
            <a:xfrm>
              <a:off x="3888" y="787"/>
              <a:ext cx="864" cy="29"/>
            </a:xfrm>
            <a:prstGeom prst="rect">
              <a:avLst/>
            </a:prstGeom>
            <a:solidFill>
              <a:srgbClr val="F1812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7179" name="Rectangle 12"/>
            <p:cNvSpPr>
              <a:spLocks noChangeArrowheads="1"/>
            </p:cNvSpPr>
            <p:nvPr/>
          </p:nvSpPr>
          <p:spPr bwMode="auto">
            <a:xfrm>
              <a:off x="4752" y="787"/>
              <a:ext cx="864" cy="29"/>
            </a:xfrm>
            <a:prstGeom prst="rect">
              <a:avLst/>
            </a:prstGeom>
            <a:solidFill>
              <a:srgbClr val="E81F2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7172" name="Rectangle 2"/>
          <p:cNvSpPr>
            <a:spLocks noChangeArrowheads="1"/>
          </p:cNvSpPr>
          <p:nvPr/>
        </p:nvSpPr>
        <p:spPr bwMode="auto">
          <a:xfrm>
            <a:off x="3525309" y="533400"/>
            <a:ext cx="485669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nSpc>
                <a:spcPct val="85000"/>
              </a:lnSpc>
            </a:pPr>
            <a:r>
              <a:rPr lang="en-US" sz="4000" dirty="0">
                <a:latin typeface="Helvetica Neue Bold Condensed" charset="0"/>
              </a:rPr>
              <a:t>What is Business?</a:t>
            </a:r>
            <a:endParaRPr lang="en-US" sz="4000" b="1" dirty="0">
              <a:latin typeface="Impact" charset="0"/>
            </a:endParaRPr>
          </a:p>
        </p:txBody>
      </p:sp>
      <p:pic>
        <p:nvPicPr>
          <p:cNvPr id="7173" name="Picture 23" descr="Icon_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965" y="6024985"/>
            <a:ext cx="3810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16138232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bg/>
                                          </p:spTgt>
                                        </p:tgtEl>
                                        <p:attrNameLst>
                                          <p:attrName>style.visibility</p:attrName>
                                        </p:attrNameLst>
                                      </p:cBhvr>
                                      <p:to>
                                        <p:strVal val="visible"/>
                                      </p:to>
                                    </p:set>
                                    <p:anim calcmode="lin" valueType="num">
                                      <p:cBhvr additive="base">
                                        <p:cTn id="7" dur="500" fill="hold"/>
                                        <p:tgtEl>
                                          <p:spTgt spid="717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bg/>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0" end="0"/>
                                            </p:txEl>
                                          </p:spTgt>
                                        </p:tgtEl>
                                        <p:attrNameLst>
                                          <p:attrName>style.visibility</p:attrName>
                                        </p:attrNameLst>
                                      </p:cBhvr>
                                      <p:to>
                                        <p:strVal val="visible"/>
                                      </p:to>
                                    </p:set>
                                    <p:anim calcmode="lin" valueType="num">
                                      <p:cBhvr additive="base">
                                        <p:cTn id="13"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1" end="1"/>
                                            </p:txEl>
                                          </p:spTgt>
                                        </p:tgtEl>
                                        <p:attrNameLst>
                                          <p:attrName>style.visibility</p:attrName>
                                        </p:attrNameLst>
                                      </p:cBhvr>
                                      <p:to>
                                        <p:strVal val="visible"/>
                                      </p:to>
                                    </p:set>
                                    <p:anim calcmode="lin" valueType="num">
                                      <p:cBhvr additive="base">
                                        <p:cTn id="19"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1"/>
          <p:cNvSpPr>
            <a:spLocks noGrp="1" noChangeArrowheads="1"/>
          </p:cNvSpPr>
          <p:nvPr>
            <p:ph idx="1"/>
          </p:nvPr>
        </p:nvSpPr>
        <p:spPr bwMode="auto">
          <a:xfrm>
            <a:off x="914400" y="2039819"/>
            <a:ext cx="8229600" cy="4800600"/>
          </a:xfrm>
        </p:spPr>
        <p:style>
          <a:lnRef idx="1">
            <a:schemeClr val="accent3"/>
          </a:lnRef>
          <a:fillRef idx="3">
            <a:schemeClr val="accent3"/>
          </a:fillRef>
          <a:effectRef idx="2">
            <a:schemeClr val="accent3"/>
          </a:effectRef>
          <a:fontRef idx="minor">
            <a:schemeClr val="lt1"/>
          </a:fontRef>
        </p:style>
        <p:txBody>
          <a:bodyPr wrap="square" numCol="1" anchor="t" anchorCtr="0" compatLnSpc="1">
            <a:prstTxWarp prst="textNoShape">
              <a:avLst/>
            </a:prstTxWarp>
            <a:normAutofit/>
          </a:bodyPr>
          <a:lstStyle/>
          <a:p>
            <a:pPr fontAlgn="auto">
              <a:spcAft>
                <a:spcPts val="0"/>
              </a:spcAft>
              <a:buClr>
                <a:srgbClr val="136DB6"/>
              </a:buClr>
              <a:buSzPct val="65000"/>
              <a:buFont typeface="Zapf Dingbats" charset="0"/>
              <a:buChar char=""/>
              <a:defRPr/>
            </a:pPr>
            <a:r>
              <a:rPr lang="en-US" sz="2800" dirty="0">
                <a:latin typeface="Frutiger 47LightCn" charset="0"/>
              </a:rPr>
              <a:t>Capitalism</a:t>
            </a:r>
          </a:p>
          <a:p>
            <a:pPr marL="742950" lvl="2" indent="-342900" fontAlgn="auto">
              <a:spcAft>
                <a:spcPts val="0"/>
              </a:spcAft>
              <a:buClr>
                <a:srgbClr val="136DB6"/>
              </a:buClr>
              <a:buSzPct val="65000"/>
              <a:buFont typeface="Zapf Dingbats" charset="0"/>
              <a:buChar char=""/>
              <a:defRPr/>
            </a:pPr>
            <a:r>
              <a:rPr lang="en-US" dirty="0">
                <a:latin typeface="Frutiger 47LightCn" charset="0"/>
              </a:rPr>
              <a:t>Adam Smith is the father of capitalism.</a:t>
            </a:r>
          </a:p>
          <a:p>
            <a:pPr marL="742950" lvl="2" indent="-342900" fontAlgn="auto">
              <a:spcAft>
                <a:spcPts val="0"/>
              </a:spcAft>
              <a:buClr>
                <a:srgbClr val="136DB6"/>
              </a:buClr>
              <a:buSzPct val="65000"/>
              <a:buFont typeface="Zapf Dingbats" charset="0"/>
              <a:buChar char=""/>
              <a:defRPr/>
            </a:pPr>
            <a:r>
              <a:rPr lang="ja-JP" altLang="en-US" dirty="0">
                <a:latin typeface="Frutiger 47LightCn" charset="0"/>
              </a:rPr>
              <a:t>“</a:t>
            </a:r>
            <a:r>
              <a:rPr lang="en-US" dirty="0">
                <a:latin typeface="Frutiger 47LightCn" charset="0"/>
              </a:rPr>
              <a:t>Invisible Hand</a:t>
            </a:r>
            <a:r>
              <a:rPr lang="ja-JP" altLang="en-US" dirty="0">
                <a:latin typeface="Frutiger 47LightCn" charset="0"/>
              </a:rPr>
              <a:t>”</a:t>
            </a:r>
            <a:endParaRPr lang="en-US" dirty="0">
              <a:latin typeface="Frutiger 47LightCn" charset="0"/>
            </a:endParaRPr>
          </a:p>
          <a:p>
            <a:pPr fontAlgn="auto">
              <a:spcAft>
                <a:spcPts val="0"/>
              </a:spcAft>
              <a:buClr>
                <a:srgbClr val="136DB6"/>
              </a:buClr>
              <a:buSzPct val="65000"/>
              <a:buFont typeface="Zapf Dingbats" charset="0"/>
              <a:buChar char=""/>
              <a:defRPr/>
            </a:pPr>
            <a:r>
              <a:rPr lang="en-US" sz="2800" dirty="0">
                <a:latin typeface="Frutiger 47LightCn" charset="0"/>
              </a:rPr>
              <a:t>Economic system determines business ownership, profits, and resources</a:t>
            </a:r>
          </a:p>
          <a:p>
            <a:pPr fontAlgn="auto">
              <a:spcAft>
                <a:spcPts val="0"/>
              </a:spcAft>
              <a:buClr>
                <a:srgbClr val="136DB6"/>
              </a:buClr>
              <a:buSzPct val="65000"/>
              <a:buFont typeface="Zapf Dingbats" charset="0"/>
              <a:buChar char=""/>
              <a:defRPr/>
            </a:pPr>
            <a:r>
              <a:rPr lang="en-US" sz="2800" dirty="0">
                <a:latin typeface="Frutiger 47LightCn" charset="0"/>
              </a:rPr>
              <a:t>Rewards firms for their ability to serve the needs of consumers</a:t>
            </a:r>
          </a:p>
          <a:p>
            <a:pPr fontAlgn="auto">
              <a:spcAft>
                <a:spcPts val="0"/>
              </a:spcAft>
              <a:buClr>
                <a:srgbClr val="136DB6"/>
              </a:buClr>
              <a:buSzPct val="65000"/>
              <a:buFont typeface="Zapf Dingbats" charset="0"/>
              <a:buChar char=""/>
              <a:defRPr/>
            </a:pPr>
            <a:r>
              <a:rPr lang="en-US" sz="2800" dirty="0">
                <a:latin typeface="Frutiger 47LightCn" charset="0"/>
              </a:rPr>
              <a:t>Minimized government intervention</a:t>
            </a:r>
          </a:p>
          <a:p>
            <a:pPr fontAlgn="auto">
              <a:spcAft>
                <a:spcPts val="0"/>
              </a:spcAft>
              <a:buClr>
                <a:srgbClr val="136DB6"/>
              </a:buClr>
              <a:buSzPct val="65000"/>
              <a:buFont typeface="Zapf Dingbats" charset="0"/>
              <a:buChar char=""/>
              <a:defRPr/>
            </a:pPr>
            <a:r>
              <a:rPr lang="en-US" sz="2800" i="1" dirty="0">
                <a:latin typeface="Frutiger 47LightCn" charset="0"/>
              </a:rPr>
              <a:t>Competition is the battle among businesses for consumer acceptance.</a:t>
            </a:r>
          </a:p>
          <a:p>
            <a:pPr fontAlgn="auto">
              <a:spcAft>
                <a:spcPts val="0"/>
              </a:spcAft>
              <a:buClr>
                <a:srgbClr val="136DB6"/>
              </a:buClr>
              <a:buSzPct val="65000"/>
              <a:buFont typeface="Zapf Dingbats" charset="0"/>
              <a:buChar char=""/>
              <a:defRPr/>
            </a:pPr>
            <a:endParaRPr lang="en-US" sz="2800" dirty="0">
              <a:latin typeface="Frutiger 47LightCn" charset="0"/>
            </a:endParaRPr>
          </a:p>
          <a:p>
            <a:pPr fontAlgn="auto">
              <a:spcAft>
                <a:spcPts val="0"/>
              </a:spcAft>
              <a:buClr>
                <a:srgbClr val="136DB6"/>
              </a:buClr>
              <a:buSzPct val="65000"/>
              <a:buFont typeface="Zapf Dingbats" charset="0"/>
              <a:buChar char=""/>
              <a:defRPr/>
            </a:pPr>
            <a:endParaRPr lang="en-US" sz="2800" dirty="0">
              <a:latin typeface="Frutiger 47LightCn" charset="0"/>
            </a:endParaRPr>
          </a:p>
        </p:txBody>
      </p:sp>
      <p:sp>
        <p:nvSpPr>
          <p:cNvPr id="13314" name="Rectangle 4"/>
          <p:cNvSpPr>
            <a:spLocks noChangeArrowheads="1"/>
          </p:cNvSpPr>
          <p:nvPr/>
        </p:nvSpPr>
        <p:spPr bwMode="auto">
          <a:xfrm>
            <a:off x="0" y="0"/>
            <a:ext cx="152400" cy="6858000"/>
          </a:xfrm>
          <a:prstGeom prst="rect">
            <a:avLst/>
          </a:prstGeom>
          <a:solidFill>
            <a:srgbClr val="1273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13315" name="Group 6"/>
          <p:cNvGrpSpPr>
            <a:grpSpLocks/>
          </p:cNvGrpSpPr>
          <p:nvPr/>
        </p:nvGrpSpPr>
        <p:grpSpPr bwMode="auto">
          <a:xfrm>
            <a:off x="715963" y="1096963"/>
            <a:ext cx="8428037" cy="46037"/>
            <a:chOff x="432" y="787"/>
            <a:chExt cx="5184" cy="29"/>
          </a:xfrm>
        </p:grpSpPr>
        <p:sp>
          <p:nvSpPr>
            <p:cNvPr id="13317" name="Rectangle 7"/>
            <p:cNvSpPr>
              <a:spLocks noChangeArrowheads="1"/>
            </p:cNvSpPr>
            <p:nvPr/>
          </p:nvSpPr>
          <p:spPr bwMode="auto">
            <a:xfrm>
              <a:off x="432" y="787"/>
              <a:ext cx="864" cy="29"/>
            </a:xfrm>
            <a:prstGeom prst="rect">
              <a:avLst/>
            </a:prstGeom>
            <a:solidFill>
              <a:srgbClr val="1D9FD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3318" name="Rectangle 8"/>
            <p:cNvSpPr>
              <a:spLocks noChangeArrowheads="1"/>
            </p:cNvSpPr>
            <p:nvPr/>
          </p:nvSpPr>
          <p:spPr bwMode="auto">
            <a:xfrm>
              <a:off x="1296" y="787"/>
              <a:ext cx="864" cy="29"/>
            </a:xfrm>
            <a:prstGeom prst="rect">
              <a:avLst/>
            </a:prstGeom>
            <a:solidFill>
              <a:srgbClr val="88C04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3319" name="Rectangle 9"/>
            <p:cNvSpPr>
              <a:spLocks noChangeArrowheads="1"/>
            </p:cNvSpPr>
            <p:nvPr/>
          </p:nvSpPr>
          <p:spPr bwMode="auto">
            <a:xfrm>
              <a:off x="2160" y="787"/>
              <a:ext cx="864" cy="29"/>
            </a:xfrm>
            <a:prstGeom prst="rect">
              <a:avLst/>
            </a:prstGeom>
            <a:solidFill>
              <a:srgbClr val="13908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3320" name="Rectangle 10"/>
            <p:cNvSpPr>
              <a:spLocks noChangeArrowheads="1"/>
            </p:cNvSpPr>
            <p:nvPr/>
          </p:nvSpPr>
          <p:spPr bwMode="auto">
            <a:xfrm>
              <a:off x="3024" y="787"/>
              <a:ext cx="864" cy="29"/>
            </a:xfrm>
            <a:prstGeom prst="rect">
              <a:avLst/>
            </a:prstGeom>
            <a:solidFill>
              <a:srgbClr val="E9CD1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3321" name="Rectangle 11"/>
            <p:cNvSpPr>
              <a:spLocks noChangeArrowheads="1"/>
            </p:cNvSpPr>
            <p:nvPr/>
          </p:nvSpPr>
          <p:spPr bwMode="auto">
            <a:xfrm>
              <a:off x="3888" y="787"/>
              <a:ext cx="864" cy="29"/>
            </a:xfrm>
            <a:prstGeom prst="rect">
              <a:avLst/>
            </a:prstGeom>
            <a:solidFill>
              <a:srgbClr val="F1812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3322" name="Rectangle 12"/>
            <p:cNvSpPr>
              <a:spLocks noChangeArrowheads="1"/>
            </p:cNvSpPr>
            <p:nvPr/>
          </p:nvSpPr>
          <p:spPr bwMode="auto">
            <a:xfrm>
              <a:off x="4752" y="787"/>
              <a:ext cx="864" cy="29"/>
            </a:xfrm>
            <a:prstGeom prst="rect">
              <a:avLst/>
            </a:prstGeom>
            <a:solidFill>
              <a:srgbClr val="E81F2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3316" name="Rectangle 2"/>
          <p:cNvSpPr>
            <a:spLocks noChangeArrowheads="1"/>
          </p:cNvSpPr>
          <p:nvPr/>
        </p:nvSpPr>
        <p:spPr bwMode="auto">
          <a:xfrm>
            <a:off x="2586834" y="533400"/>
            <a:ext cx="6557165"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nSpc>
                <a:spcPct val="85000"/>
              </a:lnSpc>
            </a:pPr>
            <a:r>
              <a:rPr lang="en-US" sz="4000" dirty="0">
                <a:latin typeface="Helvetica Neue Bold Condensed" charset="0"/>
              </a:rPr>
              <a:t>The Private Enterprise System</a:t>
            </a:r>
            <a:endParaRPr lang="en-US" sz="4000" b="1" dirty="0">
              <a:latin typeface="Impact" charset="0"/>
            </a:endParaRPr>
          </a:p>
        </p:txBody>
      </p:sp>
    </p:spTree>
    <p:custDataLst>
      <p:tags r:id="rId1"/>
    </p:custDataLst>
    <p:extLst>
      <p:ext uri="{BB962C8B-B14F-4D97-AF65-F5344CB8AC3E}">
        <p14:creationId xmlns:p14="http://schemas.microsoft.com/office/powerpoint/2010/main" val="50199573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bg/>
                                          </p:spTgt>
                                        </p:tgtEl>
                                        <p:attrNameLst>
                                          <p:attrName>style.visibility</p:attrName>
                                        </p:attrNameLst>
                                      </p:cBhvr>
                                      <p:to>
                                        <p:strVal val="visible"/>
                                      </p:to>
                                    </p:set>
                                    <p:anim calcmode="lin" valueType="num">
                                      <p:cBhvr additive="base">
                                        <p:cTn id="7" dur="500" fill="hold"/>
                                        <p:tgtEl>
                                          <p:spTgt spid="717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bg/>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0" end="0"/>
                                            </p:txEl>
                                          </p:spTgt>
                                        </p:tgtEl>
                                        <p:attrNameLst>
                                          <p:attrName>style.visibility</p:attrName>
                                        </p:attrNameLst>
                                      </p:cBhvr>
                                      <p:to>
                                        <p:strVal val="visible"/>
                                      </p:to>
                                    </p:set>
                                    <p:anim calcmode="lin" valueType="num">
                                      <p:cBhvr additive="base">
                                        <p:cTn id="13"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171">
                                            <p:txEl>
                                              <p:pRg st="1" end="1"/>
                                            </p:txEl>
                                          </p:spTgt>
                                        </p:tgtEl>
                                        <p:attrNameLst>
                                          <p:attrName>style.visibility</p:attrName>
                                        </p:attrNameLst>
                                      </p:cBhvr>
                                      <p:to>
                                        <p:strVal val="visible"/>
                                      </p:to>
                                    </p:set>
                                    <p:anim calcmode="lin" valueType="num">
                                      <p:cBhvr additive="base">
                                        <p:cTn id="17"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171">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171">
                                            <p:txEl>
                                              <p:pRg st="2" end="2"/>
                                            </p:txEl>
                                          </p:spTgt>
                                        </p:tgtEl>
                                        <p:attrNameLst>
                                          <p:attrName>style.visibility</p:attrName>
                                        </p:attrNameLst>
                                      </p:cBhvr>
                                      <p:to>
                                        <p:strVal val="visible"/>
                                      </p:to>
                                    </p:set>
                                    <p:anim calcmode="lin" valueType="num">
                                      <p:cBhvr additive="base">
                                        <p:cTn id="21"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171">
                                            <p:txEl>
                                              <p:pRg st="3" end="3"/>
                                            </p:txEl>
                                          </p:spTgt>
                                        </p:tgtEl>
                                        <p:attrNameLst>
                                          <p:attrName>style.visibility</p:attrName>
                                        </p:attrNameLst>
                                      </p:cBhvr>
                                      <p:to>
                                        <p:strVal val="visible"/>
                                      </p:to>
                                    </p:set>
                                    <p:anim calcmode="lin" valueType="num">
                                      <p:cBhvr additive="base">
                                        <p:cTn id="27"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171">
                                            <p:txEl>
                                              <p:pRg st="4" end="4"/>
                                            </p:txEl>
                                          </p:spTgt>
                                        </p:tgtEl>
                                        <p:attrNameLst>
                                          <p:attrName>style.visibility</p:attrName>
                                        </p:attrNameLst>
                                      </p:cBhvr>
                                      <p:to>
                                        <p:strVal val="visible"/>
                                      </p:to>
                                    </p:set>
                                    <p:anim calcmode="lin" valueType="num">
                                      <p:cBhvr additive="base">
                                        <p:cTn id="3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171">
                                            <p:txEl>
                                              <p:pRg st="5" end="5"/>
                                            </p:txEl>
                                          </p:spTgt>
                                        </p:tgtEl>
                                        <p:attrNameLst>
                                          <p:attrName>style.visibility</p:attrName>
                                        </p:attrNameLst>
                                      </p:cBhvr>
                                      <p:to>
                                        <p:strVal val="visible"/>
                                      </p:to>
                                    </p:set>
                                    <p:anim calcmode="lin" valueType="num">
                                      <p:cBhvr additive="base">
                                        <p:cTn id="39"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7171">
                                            <p:txEl>
                                              <p:pRg st="6" end="6"/>
                                            </p:txEl>
                                          </p:spTgt>
                                        </p:tgtEl>
                                        <p:attrNameLst>
                                          <p:attrName>style.visibility</p:attrName>
                                        </p:attrNameLst>
                                      </p:cBhvr>
                                      <p:to>
                                        <p:strVal val="visible"/>
                                      </p:to>
                                    </p:set>
                                    <p:anim calcmode="lin" valueType="num">
                                      <p:cBhvr additive="base">
                                        <p:cTn id="45"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ChangeArrowheads="1"/>
          </p:cNvSpPr>
          <p:nvPr/>
        </p:nvSpPr>
        <p:spPr bwMode="auto">
          <a:xfrm>
            <a:off x="0" y="0"/>
            <a:ext cx="152400" cy="6858000"/>
          </a:xfrm>
          <a:prstGeom prst="rect">
            <a:avLst/>
          </a:prstGeom>
          <a:solidFill>
            <a:srgbClr val="1273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9459" name="Rectangle 2"/>
          <p:cNvSpPr>
            <a:spLocks noChangeArrowheads="1"/>
          </p:cNvSpPr>
          <p:nvPr/>
        </p:nvSpPr>
        <p:spPr bwMode="auto">
          <a:xfrm>
            <a:off x="2434130" y="527605"/>
            <a:ext cx="670987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nSpc>
                <a:spcPct val="85000"/>
              </a:lnSpc>
            </a:pPr>
            <a:r>
              <a:rPr lang="en-US" sz="4000" dirty="0">
                <a:latin typeface="Helvetica Neue Bold Condensed" charset="0"/>
              </a:rPr>
              <a:t>Six Eras in the History of U.S. Business</a:t>
            </a:r>
            <a:endParaRPr lang="en-US" sz="4000" b="1" dirty="0">
              <a:latin typeface="Impact" charset="0"/>
            </a:endParaRPr>
          </a:p>
        </p:txBody>
      </p:sp>
      <p:pic>
        <p:nvPicPr>
          <p:cNvPr id="9221" name="Picture 12" descr="P:\Maria Guarascio\Books\Boone\Boone 14e\Supplements\Copyedited Files\Instructor PowerPoints\Jpegs\CH001\CH001-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75" y="1846262"/>
            <a:ext cx="8531225" cy="5011738"/>
          </a:xfrm>
          <a:prstGeom prst="rect">
            <a:avLst/>
          </a:prstGeom>
          <a:ln/>
        </p:spPr>
        <p:style>
          <a:lnRef idx="1">
            <a:schemeClr val="accent3"/>
          </a:lnRef>
          <a:fillRef idx="3">
            <a:schemeClr val="accent3"/>
          </a:fillRef>
          <a:effectRef idx="2">
            <a:schemeClr val="accent3"/>
          </a:effectRef>
          <a:fontRef idx="minor">
            <a:schemeClr val="lt1"/>
          </a:fontRef>
        </p:style>
      </p:pic>
    </p:spTree>
    <p:custDataLst>
      <p:tags r:id="rId1"/>
    </p:custDataLst>
    <p:extLst>
      <p:ext uri="{BB962C8B-B14F-4D97-AF65-F5344CB8AC3E}">
        <p14:creationId xmlns:p14="http://schemas.microsoft.com/office/powerpoint/2010/main" val="2963283108"/>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1"/>
          <p:cNvSpPr>
            <a:spLocks noGrp="1" noChangeArrowheads="1"/>
          </p:cNvSpPr>
          <p:nvPr>
            <p:ph idx="1"/>
          </p:nvPr>
        </p:nvSpPr>
        <p:spPr bwMode="auto">
          <a:xfrm>
            <a:off x="787750" y="3123590"/>
            <a:ext cx="8382000" cy="3276600"/>
          </a:xfrm>
        </p:spPr>
        <p:style>
          <a:lnRef idx="1">
            <a:schemeClr val="accent3"/>
          </a:lnRef>
          <a:fillRef idx="3">
            <a:schemeClr val="accent3"/>
          </a:fillRef>
          <a:effectRef idx="2">
            <a:schemeClr val="accent3"/>
          </a:effectRef>
          <a:fontRef idx="minor">
            <a:schemeClr val="lt1"/>
          </a:fontRef>
        </p:style>
        <p:txBody>
          <a:bodyPr wrap="square" numCol="1" anchor="t" anchorCtr="0" compatLnSpc="1">
            <a:prstTxWarp prst="textNoShape">
              <a:avLst/>
            </a:prstTxWarp>
          </a:bodyPr>
          <a:lstStyle/>
          <a:p>
            <a:pPr fontAlgn="auto">
              <a:spcAft>
                <a:spcPts val="0"/>
              </a:spcAft>
              <a:buClr>
                <a:srgbClr val="136DB6"/>
              </a:buClr>
              <a:buSzPct val="65000"/>
              <a:buFont typeface="Zapf Dingbats" charset="0"/>
              <a:buChar char=""/>
              <a:defRPr/>
            </a:pPr>
            <a:r>
              <a:rPr lang="en-US" dirty="0">
                <a:latin typeface="Frutiger 47LightCn" charset="0"/>
              </a:rPr>
              <a:t>Dedicated workers who can foster strong ties with customers</a:t>
            </a:r>
          </a:p>
          <a:p>
            <a:pPr fontAlgn="auto">
              <a:spcAft>
                <a:spcPts val="0"/>
              </a:spcAft>
              <a:buClr>
                <a:srgbClr val="136DB6"/>
              </a:buClr>
              <a:buSzPct val="65000"/>
              <a:buFont typeface="Zapf Dingbats" charset="0"/>
              <a:buChar char=""/>
              <a:defRPr/>
            </a:pPr>
            <a:r>
              <a:rPr lang="en-US" dirty="0">
                <a:latin typeface="Frutiger 47LightCn" charset="0"/>
              </a:rPr>
              <a:t>Capable of high-quality production </a:t>
            </a:r>
          </a:p>
          <a:p>
            <a:pPr fontAlgn="auto">
              <a:spcAft>
                <a:spcPts val="0"/>
              </a:spcAft>
              <a:buClr>
                <a:srgbClr val="136DB6"/>
              </a:buClr>
              <a:buSzPct val="65000"/>
              <a:buFont typeface="Zapf Dingbats" charset="0"/>
              <a:buChar char=""/>
              <a:defRPr/>
            </a:pPr>
            <a:r>
              <a:rPr lang="en-US" dirty="0">
                <a:latin typeface="Frutiger 47LightCn" charset="0"/>
              </a:rPr>
              <a:t>Able to compete in global markets</a:t>
            </a:r>
          </a:p>
          <a:p>
            <a:pPr fontAlgn="auto">
              <a:spcAft>
                <a:spcPts val="0"/>
              </a:spcAft>
              <a:buClr>
                <a:srgbClr val="136DB6"/>
              </a:buClr>
              <a:buSzPct val="65000"/>
              <a:buFont typeface="Zapf Dingbats" charset="0"/>
              <a:buChar char=""/>
              <a:defRPr/>
            </a:pPr>
            <a:r>
              <a:rPr lang="en-US" dirty="0">
                <a:latin typeface="Frutiger 47LightCn" charset="0"/>
              </a:rPr>
              <a:t>Technically savvy</a:t>
            </a:r>
          </a:p>
        </p:txBody>
      </p:sp>
      <p:sp>
        <p:nvSpPr>
          <p:cNvPr id="25602" name="Rectangle 4"/>
          <p:cNvSpPr>
            <a:spLocks noChangeArrowheads="1"/>
          </p:cNvSpPr>
          <p:nvPr/>
        </p:nvSpPr>
        <p:spPr bwMode="auto">
          <a:xfrm>
            <a:off x="0" y="0"/>
            <a:ext cx="152400" cy="6858000"/>
          </a:xfrm>
          <a:prstGeom prst="rect">
            <a:avLst/>
          </a:prstGeom>
          <a:solidFill>
            <a:srgbClr val="1273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5603" name="Group 6"/>
          <p:cNvGrpSpPr>
            <a:grpSpLocks/>
          </p:cNvGrpSpPr>
          <p:nvPr/>
        </p:nvGrpSpPr>
        <p:grpSpPr bwMode="auto">
          <a:xfrm>
            <a:off x="715963" y="1096963"/>
            <a:ext cx="8428037" cy="46037"/>
            <a:chOff x="432" y="787"/>
            <a:chExt cx="5184" cy="29"/>
          </a:xfrm>
        </p:grpSpPr>
        <p:sp>
          <p:nvSpPr>
            <p:cNvPr id="25605" name="Rectangle 7"/>
            <p:cNvSpPr>
              <a:spLocks noChangeArrowheads="1"/>
            </p:cNvSpPr>
            <p:nvPr/>
          </p:nvSpPr>
          <p:spPr bwMode="auto">
            <a:xfrm>
              <a:off x="432" y="787"/>
              <a:ext cx="864" cy="29"/>
            </a:xfrm>
            <a:prstGeom prst="rect">
              <a:avLst/>
            </a:prstGeom>
            <a:solidFill>
              <a:srgbClr val="1D9FD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5606" name="Rectangle 8"/>
            <p:cNvSpPr>
              <a:spLocks noChangeArrowheads="1"/>
            </p:cNvSpPr>
            <p:nvPr/>
          </p:nvSpPr>
          <p:spPr bwMode="auto">
            <a:xfrm>
              <a:off x="1296" y="787"/>
              <a:ext cx="864" cy="29"/>
            </a:xfrm>
            <a:prstGeom prst="rect">
              <a:avLst/>
            </a:prstGeom>
            <a:solidFill>
              <a:srgbClr val="88C04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5607" name="Rectangle 9"/>
            <p:cNvSpPr>
              <a:spLocks noChangeArrowheads="1"/>
            </p:cNvSpPr>
            <p:nvPr/>
          </p:nvSpPr>
          <p:spPr bwMode="auto">
            <a:xfrm>
              <a:off x="2160" y="787"/>
              <a:ext cx="864" cy="29"/>
            </a:xfrm>
            <a:prstGeom prst="rect">
              <a:avLst/>
            </a:prstGeom>
            <a:solidFill>
              <a:srgbClr val="13908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5608" name="Rectangle 10"/>
            <p:cNvSpPr>
              <a:spLocks noChangeArrowheads="1"/>
            </p:cNvSpPr>
            <p:nvPr/>
          </p:nvSpPr>
          <p:spPr bwMode="auto">
            <a:xfrm>
              <a:off x="3024" y="787"/>
              <a:ext cx="864" cy="29"/>
            </a:xfrm>
            <a:prstGeom prst="rect">
              <a:avLst/>
            </a:prstGeom>
            <a:solidFill>
              <a:srgbClr val="E9CD1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5609" name="Rectangle 11"/>
            <p:cNvSpPr>
              <a:spLocks noChangeArrowheads="1"/>
            </p:cNvSpPr>
            <p:nvPr/>
          </p:nvSpPr>
          <p:spPr bwMode="auto">
            <a:xfrm>
              <a:off x="3888" y="787"/>
              <a:ext cx="864" cy="29"/>
            </a:xfrm>
            <a:prstGeom prst="rect">
              <a:avLst/>
            </a:prstGeom>
            <a:solidFill>
              <a:srgbClr val="F1812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5610" name="Rectangle 12"/>
            <p:cNvSpPr>
              <a:spLocks noChangeArrowheads="1"/>
            </p:cNvSpPr>
            <p:nvPr/>
          </p:nvSpPr>
          <p:spPr bwMode="auto">
            <a:xfrm>
              <a:off x="4752" y="787"/>
              <a:ext cx="864" cy="29"/>
            </a:xfrm>
            <a:prstGeom prst="rect">
              <a:avLst/>
            </a:prstGeom>
            <a:solidFill>
              <a:srgbClr val="E81F2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5604" name="Rectangle 2"/>
          <p:cNvSpPr>
            <a:spLocks noChangeArrowheads="1"/>
          </p:cNvSpPr>
          <p:nvPr/>
        </p:nvSpPr>
        <p:spPr bwMode="auto">
          <a:xfrm>
            <a:off x="2739540" y="533400"/>
            <a:ext cx="640446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nSpc>
                <a:spcPct val="85000"/>
              </a:lnSpc>
            </a:pPr>
            <a:r>
              <a:rPr lang="en-US" sz="4000" dirty="0">
                <a:latin typeface="Helvetica Neue Bold Condensed" charset="0"/>
              </a:rPr>
              <a:t>Today</a:t>
            </a:r>
            <a:r>
              <a:rPr lang="ja-JP" altLang="en-US" sz="4000" dirty="0">
                <a:latin typeface="Helvetica Neue Bold Condensed" charset="0"/>
              </a:rPr>
              <a:t>’</a:t>
            </a:r>
            <a:r>
              <a:rPr lang="en-US" altLang="ja-JP" sz="4000" dirty="0">
                <a:latin typeface="Helvetica Neue Bold Condensed" charset="0"/>
              </a:rPr>
              <a:t>s Business Workforce</a:t>
            </a:r>
            <a:endParaRPr lang="en-US" sz="4000" b="1" dirty="0">
              <a:latin typeface="Impact" charset="0"/>
            </a:endParaRPr>
          </a:p>
        </p:txBody>
      </p:sp>
    </p:spTree>
    <p:custDataLst>
      <p:tags r:id="rId1"/>
    </p:custDataLst>
    <p:extLst>
      <p:ext uri="{BB962C8B-B14F-4D97-AF65-F5344CB8AC3E}">
        <p14:creationId xmlns:p14="http://schemas.microsoft.com/office/powerpoint/2010/main" val="303382072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bg/>
                                          </p:spTgt>
                                        </p:tgtEl>
                                        <p:attrNameLst>
                                          <p:attrName>style.visibility</p:attrName>
                                        </p:attrNameLst>
                                      </p:cBhvr>
                                      <p:to>
                                        <p:strVal val="visible"/>
                                      </p:to>
                                    </p:set>
                                    <p:anim calcmode="lin" valueType="num">
                                      <p:cBhvr additive="base">
                                        <p:cTn id="7" dur="500" fill="hold"/>
                                        <p:tgtEl>
                                          <p:spTgt spid="717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bg/>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0" end="0"/>
                                            </p:txEl>
                                          </p:spTgt>
                                        </p:tgtEl>
                                        <p:attrNameLst>
                                          <p:attrName>style.visibility</p:attrName>
                                        </p:attrNameLst>
                                      </p:cBhvr>
                                      <p:to>
                                        <p:strVal val="visible"/>
                                      </p:to>
                                    </p:set>
                                    <p:anim calcmode="lin" valueType="num">
                                      <p:cBhvr additive="base">
                                        <p:cTn id="13"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1" end="1"/>
                                            </p:txEl>
                                          </p:spTgt>
                                        </p:tgtEl>
                                        <p:attrNameLst>
                                          <p:attrName>style.visibility</p:attrName>
                                        </p:attrNameLst>
                                      </p:cBhvr>
                                      <p:to>
                                        <p:strVal val="visible"/>
                                      </p:to>
                                    </p:set>
                                    <p:anim calcmode="lin" valueType="num">
                                      <p:cBhvr additive="base">
                                        <p:cTn id="19"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1">
                                            <p:txEl>
                                              <p:pRg st="2" end="2"/>
                                            </p:txEl>
                                          </p:spTgt>
                                        </p:tgtEl>
                                        <p:attrNameLst>
                                          <p:attrName>style.visibility</p:attrName>
                                        </p:attrNameLst>
                                      </p:cBhvr>
                                      <p:to>
                                        <p:strVal val="visible"/>
                                      </p:to>
                                    </p:set>
                                    <p:anim calcmode="lin" valueType="num">
                                      <p:cBhvr additive="base">
                                        <p:cTn id="25"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71">
                                            <p:txEl>
                                              <p:pRg st="3" end="3"/>
                                            </p:txEl>
                                          </p:spTgt>
                                        </p:tgtEl>
                                        <p:attrNameLst>
                                          <p:attrName>style.visibility</p:attrName>
                                        </p:attrNameLst>
                                      </p:cBhvr>
                                      <p:to>
                                        <p:strVal val="visible"/>
                                      </p:to>
                                    </p:set>
                                    <p:anim calcmode="lin" valueType="num">
                                      <p:cBhvr additive="base">
                                        <p:cTn id="31"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1"/>
          <p:cNvSpPr>
            <a:spLocks noGrp="1" noChangeArrowheads="1"/>
          </p:cNvSpPr>
          <p:nvPr>
            <p:ph idx="1"/>
          </p:nvPr>
        </p:nvSpPr>
        <p:spPr bwMode="auto">
          <a:xfrm>
            <a:off x="762000" y="2054655"/>
            <a:ext cx="8382000" cy="4803344"/>
          </a:xfrm>
        </p:spPr>
        <p:style>
          <a:lnRef idx="1">
            <a:schemeClr val="accent3"/>
          </a:lnRef>
          <a:fillRef idx="3">
            <a:schemeClr val="accent3"/>
          </a:fillRef>
          <a:effectRef idx="2">
            <a:schemeClr val="accent3"/>
          </a:effectRef>
          <a:fontRef idx="minor">
            <a:schemeClr val="lt1"/>
          </a:fontRef>
        </p:style>
        <p:txBody>
          <a:bodyPr wrap="square" numCol="1" anchor="t" anchorCtr="0" compatLnSpc="1">
            <a:prstTxWarp prst="textNoShape">
              <a:avLst/>
            </a:prstTxWarp>
            <a:normAutofit/>
          </a:bodyPr>
          <a:lstStyle/>
          <a:p>
            <a:pPr fontAlgn="auto">
              <a:spcAft>
                <a:spcPts val="0"/>
              </a:spcAft>
              <a:buClr>
                <a:srgbClr val="136DB6"/>
              </a:buClr>
              <a:buSzPct val="65000"/>
              <a:buFont typeface="Zapf Dingbats" charset="0"/>
              <a:buChar char=""/>
              <a:defRPr/>
            </a:pPr>
            <a:r>
              <a:rPr lang="en-US" sz="3000" dirty="0">
                <a:latin typeface="Frutiger 47LightCn" charset="0"/>
              </a:rPr>
              <a:t>By 2030, the number of U.S. workers 65 or older will reach 72 million.</a:t>
            </a:r>
          </a:p>
          <a:p>
            <a:pPr fontAlgn="auto">
              <a:spcAft>
                <a:spcPts val="0"/>
              </a:spcAft>
              <a:buClr>
                <a:srgbClr val="136DB6"/>
              </a:buClr>
              <a:buSzPct val="65000"/>
              <a:buFont typeface="Zapf Dingbats" charset="0"/>
              <a:buChar char=""/>
              <a:defRPr/>
            </a:pPr>
            <a:r>
              <a:rPr lang="en-US" sz="3000" dirty="0">
                <a:latin typeface="Frutiger 47LightCn" charset="0"/>
              </a:rPr>
              <a:t>Many baby boomers are hitting the peak of their careers, while Generations X and Y are launching their careers.</a:t>
            </a:r>
          </a:p>
          <a:p>
            <a:pPr fontAlgn="auto">
              <a:spcAft>
                <a:spcPts val="0"/>
              </a:spcAft>
              <a:buClr>
                <a:srgbClr val="136DB6"/>
              </a:buClr>
              <a:buSzPct val="65000"/>
              <a:buFont typeface="Zapf Dingbats" charset="0"/>
              <a:buChar char=""/>
              <a:defRPr/>
            </a:pPr>
            <a:r>
              <a:rPr lang="en-US" sz="3000" dirty="0">
                <a:latin typeface="Frutiger 47LightCn" charset="0"/>
              </a:rPr>
              <a:t>Technology has intensified the hiring challenge by requiring workers to have ever more advanced skills.</a:t>
            </a:r>
          </a:p>
          <a:p>
            <a:pPr marL="342900" lvl="2" indent="-342900" fontAlgn="auto">
              <a:spcAft>
                <a:spcPts val="0"/>
              </a:spcAft>
              <a:buClr>
                <a:srgbClr val="136DB6"/>
              </a:buClr>
              <a:buSzPct val="65000"/>
              <a:buFont typeface="Zapf Dingbats" charset="0"/>
              <a:buChar char=""/>
              <a:defRPr/>
            </a:pPr>
            <a:r>
              <a:rPr lang="en-US" sz="2800" dirty="0" smtClean="0">
                <a:latin typeface="Frutiger 47LightCn" charset="0"/>
                <a:hlinkClick r:id="rId4"/>
              </a:rPr>
              <a:t>U.S</a:t>
            </a:r>
            <a:r>
              <a:rPr lang="en-US" sz="2800" dirty="0">
                <a:latin typeface="Frutiger 47LightCn" charset="0"/>
                <a:hlinkClick r:id="rId4"/>
              </a:rPr>
              <a:t>. Census Bureau</a:t>
            </a:r>
            <a:endParaRPr lang="en-US" sz="2800" dirty="0">
              <a:latin typeface="Frutiger 47LightCn" charset="0"/>
            </a:endParaRPr>
          </a:p>
        </p:txBody>
      </p:sp>
      <p:sp>
        <p:nvSpPr>
          <p:cNvPr id="27650" name="Rectangle 4"/>
          <p:cNvSpPr>
            <a:spLocks noChangeArrowheads="1"/>
          </p:cNvSpPr>
          <p:nvPr/>
        </p:nvSpPr>
        <p:spPr bwMode="auto">
          <a:xfrm>
            <a:off x="0" y="0"/>
            <a:ext cx="152400" cy="6858000"/>
          </a:xfrm>
          <a:prstGeom prst="rect">
            <a:avLst/>
          </a:prstGeom>
          <a:solidFill>
            <a:srgbClr val="1273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7652" name="Rectangle 2"/>
          <p:cNvSpPr>
            <a:spLocks noChangeArrowheads="1"/>
          </p:cNvSpPr>
          <p:nvPr/>
        </p:nvSpPr>
        <p:spPr bwMode="auto">
          <a:xfrm>
            <a:off x="2739540" y="527605"/>
            <a:ext cx="6404459"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nSpc>
                <a:spcPct val="85000"/>
              </a:lnSpc>
            </a:pPr>
            <a:r>
              <a:rPr lang="en-US" sz="4000" dirty="0">
                <a:latin typeface="Helvetica Neue Bold Condensed" charset="0"/>
              </a:rPr>
              <a:t>Changes in the Workforce: </a:t>
            </a:r>
          </a:p>
          <a:p>
            <a:pPr>
              <a:lnSpc>
                <a:spcPct val="85000"/>
              </a:lnSpc>
            </a:pPr>
            <a:r>
              <a:rPr lang="en-US" sz="4000" dirty="0">
                <a:latin typeface="Helvetica Neue Bold Condensed" charset="0"/>
              </a:rPr>
              <a:t>Aging Population</a:t>
            </a:r>
            <a:endParaRPr lang="en-US" sz="4000" b="1" dirty="0">
              <a:latin typeface="Impact" charset="0"/>
            </a:endParaRPr>
          </a:p>
        </p:txBody>
      </p:sp>
    </p:spTree>
    <p:custDataLst>
      <p:tags r:id="rId1"/>
    </p:custDataLst>
    <p:extLst>
      <p:ext uri="{BB962C8B-B14F-4D97-AF65-F5344CB8AC3E}">
        <p14:creationId xmlns:p14="http://schemas.microsoft.com/office/powerpoint/2010/main" val="123714482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bg/>
                                          </p:spTgt>
                                        </p:tgtEl>
                                        <p:attrNameLst>
                                          <p:attrName>style.visibility</p:attrName>
                                        </p:attrNameLst>
                                      </p:cBhvr>
                                      <p:to>
                                        <p:strVal val="visible"/>
                                      </p:to>
                                    </p:set>
                                    <p:anim calcmode="lin" valueType="num">
                                      <p:cBhvr additive="base">
                                        <p:cTn id="7" dur="500" fill="hold"/>
                                        <p:tgtEl>
                                          <p:spTgt spid="717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bg/>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0" end="0"/>
                                            </p:txEl>
                                          </p:spTgt>
                                        </p:tgtEl>
                                        <p:attrNameLst>
                                          <p:attrName>style.visibility</p:attrName>
                                        </p:attrNameLst>
                                      </p:cBhvr>
                                      <p:to>
                                        <p:strVal val="visible"/>
                                      </p:to>
                                    </p:set>
                                    <p:anim calcmode="lin" valueType="num">
                                      <p:cBhvr additive="base">
                                        <p:cTn id="13"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1" end="1"/>
                                            </p:txEl>
                                          </p:spTgt>
                                        </p:tgtEl>
                                        <p:attrNameLst>
                                          <p:attrName>style.visibility</p:attrName>
                                        </p:attrNameLst>
                                      </p:cBhvr>
                                      <p:to>
                                        <p:strVal val="visible"/>
                                      </p:to>
                                    </p:set>
                                    <p:anim calcmode="lin" valueType="num">
                                      <p:cBhvr additive="base">
                                        <p:cTn id="19"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1">
                                            <p:txEl>
                                              <p:pRg st="2" end="2"/>
                                            </p:txEl>
                                          </p:spTgt>
                                        </p:tgtEl>
                                        <p:attrNameLst>
                                          <p:attrName>style.visibility</p:attrName>
                                        </p:attrNameLst>
                                      </p:cBhvr>
                                      <p:to>
                                        <p:strVal val="visible"/>
                                      </p:to>
                                    </p:set>
                                    <p:anim calcmode="lin" valueType="num">
                                      <p:cBhvr additive="base">
                                        <p:cTn id="25"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71">
                                            <p:txEl>
                                              <p:pRg st="3" end="3"/>
                                            </p:txEl>
                                          </p:spTgt>
                                        </p:tgtEl>
                                        <p:attrNameLst>
                                          <p:attrName>style.visibility</p:attrName>
                                        </p:attrNameLst>
                                      </p:cBhvr>
                                      <p:to>
                                        <p:strVal val="visible"/>
                                      </p:to>
                                    </p:set>
                                    <p:anim calcmode="lin" valueType="num">
                                      <p:cBhvr additive="base">
                                        <p:cTn id="31"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1"/>
          <p:cNvSpPr>
            <a:spLocks noGrp="1" noChangeArrowheads="1"/>
          </p:cNvSpPr>
          <p:nvPr>
            <p:ph idx="1"/>
          </p:nvPr>
        </p:nvSpPr>
        <p:spPr bwMode="auto">
          <a:xfrm>
            <a:off x="762000" y="2054654"/>
            <a:ext cx="8382000" cy="4807037"/>
          </a:xfrm>
        </p:spPr>
        <p:style>
          <a:lnRef idx="1">
            <a:schemeClr val="accent3"/>
          </a:lnRef>
          <a:fillRef idx="3">
            <a:schemeClr val="accent3"/>
          </a:fillRef>
          <a:effectRef idx="2">
            <a:schemeClr val="accent3"/>
          </a:effectRef>
          <a:fontRef idx="minor">
            <a:schemeClr val="lt1"/>
          </a:fontRef>
        </p:style>
        <p:txBody>
          <a:bodyPr wrap="square" numCol="1" anchor="t" anchorCtr="0" compatLnSpc="1">
            <a:prstTxWarp prst="textNoShape">
              <a:avLst/>
            </a:prstTxWarp>
            <a:normAutofit/>
          </a:bodyPr>
          <a:lstStyle/>
          <a:p>
            <a:pPr fontAlgn="auto">
              <a:spcAft>
                <a:spcPts val="0"/>
              </a:spcAft>
              <a:buClr>
                <a:srgbClr val="136DB6"/>
              </a:buClr>
              <a:buSzPct val="65000"/>
              <a:buFont typeface="Zapf Dingbats" charset="0"/>
              <a:buChar char=""/>
              <a:defRPr/>
            </a:pPr>
            <a:r>
              <a:rPr lang="en-US" sz="3000" dirty="0">
                <a:latin typeface="Frutiger 47LightCn" charset="0"/>
              </a:rPr>
              <a:t>Economists predict the U.S. labor pool could soon fall short by as many as 10 million people.</a:t>
            </a:r>
          </a:p>
          <a:p>
            <a:pPr fontAlgn="auto">
              <a:spcAft>
                <a:spcPts val="0"/>
              </a:spcAft>
              <a:buClr>
                <a:srgbClr val="136DB6"/>
              </a:buClr>
              <a:buSzPct val="65000"/>
              <a:buFont typeface="Zapf Dingbats" charset="0"/>
              <a:buChar char=""/>
              <a:defRPr/>
            </a:pPr>
            <a:r>
              <a:rPr lang="en-US" sz="3000" dirty="0">
                <a:latin typeface="Frutiger 47LightCn" charset="0"/>
              </a:rPr>
              <a:t>The two fastest-growing ethnic populations in the United States are Hispanics and people of Asian origin.</a:t>
            </a:r>
          </a:p>
          <a:p>
            <a:pPr fontAlgn="auto">
              <a:spcAft>
                <a:spcPts val="0"/>
              </a:spcAft>
              <a:buClr>
                <a:srgbClr val="136DB6"/>
              </a:buClr>
              <a:buSzPct val="65000"/>
              <a:buFont typeface="Zapf Dingbats" charset="0"/>
              <a:buChar char=""/>
              <a:defRPr/>
            </a:pPr>
            <a:r>
              <a:rPr lang="en-US" sz="3000" dirty="0">
                <a:latin typeface="Frutiger 47LightCn" charset="0"/>
              </a:rPr>
              <a:t>Employee teams with individuals of different </a:t>
            </a:r>
            <a:r>
              <a:rPr lang="en-US" sz="3000" i="1" dirty="0">
                <a:latin typeface="Frutiger 47LightCn" charset="0"/>
              </a:rPr>
              <a:t>genders</a:t>
            </a:r>
            <a:r>
              <a:rPr lang="en-US" sz="3000" dirty="0">
                <a:latin typeface="Frutiger 47LightCn" charset="0"/>
              </a:rPr>
              <a:t>, </a:t>
            </a:r>
            <a:r>
              <a:rPr lang="en-US" sz="3000" i="1" dirty="0">
                <a:latin typeface="Frutiger 47LightCn" charset="0"/>
              </a:rPr>
              <a:t>ethnic backgrounds</a:t>
            </a:r>
            <a:r>
              <a:rPr lang="en-US" sz="3000" dirty="0">
                <a:latin typeface="Frutiger 47LightCn" charset="0"/>
              </a:rPr>
              <a:t>, </a:t>
            </a:r>
            <a:r>
              <a:rPr lang="en-US" sz="3000" i="1" dirty="0">
                <a:latin typeface="Frutiger 47LightCn" charset="0"/>
              </a:rPr>
              <a:t>cultures</a:t>
            </a:r>
            <a:r>
              <a:rPr lang="en-US" sz="3000" dirty="0">
                <a:latin typeface="Frutiger 47LightCn" charset="0"/>
              </a:rPr>
              <a:t>, </a:t>
            </a:r>
            <a:r>
              <a:rPr lang="en-US" sz="3000" i="1" dirty="0">
                <a:latin typeface="Frutiger 47LightCn" charset="0"/>
              </a:rPr>
              <a:t>religions</a:t>
            </a:r>
            <a:r>
              <a:rPr lang="en-US" sz="3000" dirty="0">
                <a:latin typeface="Frutiger 47LightCn" charset="0"/>
              </a:rPr>
              <a:t>, </a:t>
            </a:r>
            <a:r>
              <a:rPr lang="en-US" sz="3000" i="1" dirty="0">
                <a:latin typeface="Frutiger 47LightCn" charset="0"/>
              </a:rPr>
              <a:t>ages</a:t>
            </a:r>
            <a:r>
              <a:rPr lang="en-US" sz="3000" dirty="0">
                <a:latin typeface="Frutiger 47LightCn" charset="0"/>
              </a:rPr>
              <a:t>, and </a:t>
            </a:r>
            <a:r>
              <a:rPr lang="en-US" sz="3000" i="1" dirty="0">
                <a:latin typeface="Frutiger 47LightCn" charset="0"/>
              </a:rPr>
              <a:t>physical and mental abilities</a:t>
            </a:r>
            <a:r>
              <a:rPr lang="en-US" sz="3000" dirty="0">
                <a:latin typeface="Frutiger 47LightCn" charset="0"/>
              </a:rPr>
              <a:t> are more effective.</a:t>
            </a:r>
            <a:endParaRPr lang="en-US" sz="2600" dirty="0">
              <a:latin typeface="Frutiger 47LightCn" charset="0"/>
            </a:endParaRPr>
          </a:p>
          <a:p>
            <a:pPr marL="342900" lvl="2" indent="-342900" fontAlgn="auto">
              <a:spcAft>
                <a:spcPts val="0"/>
              </a:spcAft>
              <a:buClr>
                <a:srgbClr val="136DB6"/>
              </a:buClr>
              <a:buSzPct val="65000"/>
              <a:buFont typeface="Arial" charset="0"/>
              <a:buNone/>
              <a:defRPr/>
            </a:pPr>
            <a:endParaRPr lang="en-US" sz="2800" dirty="0">
              <a:latin typeface="Frutiger 47LightCn" charset="0"/>
            </a:endParaRPr>
          </a:p>
        </p:txBody>
      </p:sp>
      <p:sp>
        <p:nvSpPr>
          <p:cNvPr id="29698" name="Rectangle 4"/>
          <p:cNvSpPr>
            <a:spLocks noChangeArrowheads="1"/>
          </p:cNvSpPr>
          <p:nvPr/>
        </p:nvSpPr>
        <p:spPr bwMode="auto">
          <a:xfrm>
            <a:off x="0" y="0"/>
            <a:ext cx="152400" cy="6858000"/>
          </a:xfrm>
          <a:prstGeom prst="rect">
            <a:avLst/>
          </a:prstGeom>
          <a:solidFill>
            <a:srgbClr val="1273C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9700" name="Rectangle 2"/>
          <p:cNvSpPr>
            <a:spLocks noChangeArrowheads="1"/>
          </p:cNvSpPr>
          <p:nvPr/>
        </p:nvSpPr>
        <p:spPr bwMode="auto">
          <a:xfrm>
            <a:off x="2434130" y="527605"/>
            <a:ext cx="6709869"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nSpc>
                <a:spcPct val="85000"/>
              </a:lnSpc>
            </a:pPr>
            <a:r>
              <a:rPr lang="en-US" sz="4000" dirty="0">
                <a:latin typeface="Helvetica Neue Bold Condensed" charset="0"/>
              </a:rPr>
              <a:t>Changes in the Workforce: </a:t>
            </a:r>
          </a:p>
          <a:p>
            <a:pPr>
              <a:lnSpc>
                <a:spcPct val="85000"/>
              </a:lnSpc>
            </a:pPr>
            <a:r>
              <a:rPr lang="en-US" sz="4000" dirty="0">
                <a:latin typeface="Helvetica Neue Bold Condensed" charset="0"/>
              </a:rPr>
              <a:t>Shrinking Labor Pool/Diversity</a:t>
            </a:r>
            <a:endParaRPr lang="en-US" sz="4000" b="1" dirty="0">
              <a:latin typeface="Impact" charset="0"/>
            </a:endParaRPr>
          </a:p>
        </p:txBody>
      </p:sp>
    </p:spTree>
    <p:custDataLst>
      <p:tags r:id="rId1"/>
    </p:custDataLst>
    <p:extLst>
      <p:ext uri="{BB962C8B-B14F-4D97-AF65-F5344CB8AC3E}">
        <p14:creationId xmlns:p14="http://schemas.microsoft.com/office/powerpoint/2010/main" val="384589514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bg/>
                                          </p:spTgt>
                                        </p:tgtEl>
                                        <p:attrNameLst>
                                          <p:attrName>style.visibility</p:attrName>
                                        </p:attrNameLst>
                                      </p:cBhvr>
                                      <p:to>
                                        <p:strVal val="visible"/>
                                      </p:to>
                                    </p:set>
                                    <p:anim calcmode="lin" valueType="num">
                                      <p:cBhvr additive="base">
                                        <p:cTn id="7" dur="500" fill="hold"/>
                                        <p:tgtEl>
                                          <p:spTgt spid="717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bg/>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0" end="0"/>
                                            </p:txEl>
                                          </p:spTgt>
                                        </p:tgtEl>
                                        <p:attrNameLst>
                                          <p:attrName>style.visibility</p:attrName>
                                        </p:attrNameLst>
                                      </p:cBhvr>
                                      <p:to>
                                        <p:strVal val="visible"/>
                                      </p:to>
                                    </p:set>
                                    <p:anim calcmode="lin" valueType="num">
                                      <p:cBhvr additive="base">
                                        <p:cTn id="13"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1" end="1"/>
                                            </p:txEl>
                                          </p:spTgt>
                                        </p:tgtEl>
                                        <p:attrNameLst>
                                          <p:attrName>style.visibility</p:attrName>
                                        </p:attrNameLst>
                                      </p:cBhvr>
                                      <p:to>
                                        <p:strVal val="visible"/>
                                      </p:to>
                                    </p:set>
                                    <p:anim calcmode="lin" valueType="num">
                                      <p:cBhvr additive="base">
                                        <p:cTn id="19"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1">
                                            <p:txEl>
                                              <p:pRg st="2" end="2"/>
                                            </p:txEl>
                                          </p:spTgt>
                                        </p:tgtEl>
                                        <p:attrNameLst>
                                          <p:attrName>style.visibility</p:attrName>
                                        </p:attrNameLst>
                                      </p:cBhvr>
                                      <p:to>
                                        <p:strVal val="visible"/>
                                      </p:to>
                                    </p:set>
                                    <p:anim calcmode="lin" valueType="num">
                                      <p:cBhvr additive="base">
                                        <p:cTn id="25"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AUDIO_ID" val="355"/>
  <p:tag name="ARTICULATE_SLIDE_THUMBNAIL_REFRESH" val="1"/>
  <p:tag name="ARTICULATE_USED_LAYOUT" val="7"/>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8388</TotalTime>
  <Words>1494</Words>
  <Application>Microsoft Macintosh PowerPoint</Application>
  <PresentationFormat>On-screen Show (4:3)</PresentationFormat>
  <Paragraphs>136</Paragraphs>
  <Slides>14</Slides>
  <Notes>13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14</vt:i4>
      </vt:variant>
    </vt:vector>
  </HeadingPairs>
  <TitlesOfParts>
    <vt:vector size="27" baseType="lpstr">
      <vt:lpstr>Baoli SC Regular</vt:lpstr>
      <vt:lpstr>Bauhaus 93</vt:lpstr>
      <vt:lpstr>Calibri</vt:lpstr>
      <vt:lpstr>Frutiger 47LightCn</vt:lpstr>
      <vt:lpstr>Helvetica Neue</vt:lpstr>
      <vt:lpstr>Helvetica Neue Bold Condensed</vt:lpstr>
      <vt:lpstr>HelveticaNeueLT Std Hvy Cn</vt:lpstr>
      <vt:lpstr>Impact</vt:lpstr>
      <vt:lpstr>MS PGothic</vt:lpstr>
      <vt:lpstr>ＭＳ Ｐゴシック</vt:lpstr>
      <vt:lpstr>Zapf Dingbats</vt:lpstr>
      <vt:lpstr>Arial</vt:lpstr>
      <vt:lpstr>Office Theme</vt:lpstr>
      <vt:lpstr>Contemporary</vt:lpstr>
      <vt:lpstr>Let me introduce myself: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Amanda Gibson</cp:lastModifiedBy>
  <cp:revision>45</cp:revision>
  <dcterms:created xsi:type="dcterms:W3CDTF">2013-08-21T19:17:07Z</dcterms:created>
  <dcterms:modified xsi:type="dcterms:W3CDTF">2016-07-20T22:47:22Z</dcterms:modified>
</cp:coreProperties>
</file>